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7" r:id="rId4"/>
    <p:sldId id="279" r:id="rId5"/>
    <p:sldId id="259" r:id="rId6"/>
    <p:sldId id="278" r:id="rId7"/>
    <p:sldId id="262" r:id="rId8"/>
    <p:sldId id="280" r:id="rId9"/>
    <p:sldId id="281" r:id="rId10"/>
    <p:sldId id="282" r:id="rId11"/>
    <p:sldId id="283" r:id="rId12"/>
    <p:sldId id="284" r:id="rId13"/>
    <p:sldId id="285" r:id="rId14"/>
    <p:sldId id="288" r:id="rId15"/>
    <p:sldId id="286" r:id="rId16"/>
    <p:sldId id="287" r:id="rId17"/>
    <p:sldId id="289" r:id="rId18"/>
    <p:sldId id="290" r:id="rId19"/>
    <p:sldId id="291" r:id="rId20"/>
    <p:sldId id="292" r:id="rId21"/>
    <p:sldId id="293" r:id="rId22"/>
    <p:sldId id="294" r:id="rId23"/>
    <p:sldId id="295" r:id="rId24"/>
    <p:sldId id="296" r:id="rId25"/>
    <p:sldId id="277" r:id="rId26"/>
  </p:sldIdLst>
  <p:sldSz cx="12192000" cy="6858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D0A"/>
    <a:srgbClr val="252525"/>
    <a:srgbClr val="1F8289"/>
    <a:srgbClr val="000000"/>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0"/>
    <p:restoredTop sz="88752"/>
  </p:normalViewPr>
  <p:slideViewPr>
    <p:cSldViewPr snapToGrid="0" snapToObjects="1">
      <p:cViewPr varScale="1">
        <p:scale>
          <a:sx n="89" d="100"/>
          <a:sy n="89" d="100"/>
        </p:scale>
        <p:origin x="200"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5148F-1AA1-EF41-972A-2C4F0D9BB367}" type="datetimeFigureOut">
              <a:rPr lang="en-AR" smtClean="0"/>
              <a:t>26/01/2022</a:t>
            </a:fld>
            <a:endParaRPr lang="en-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4FDF1-162B-5547-A05E-3C319E5609B4}" type="slidenum">
              <a:rPr lang="en-AR" smtClean="0"/>
              <a:t>‹#›</a:t>
            </a:fld>
            <a:endParaRPr lang="en-AR"/>
          </a:p>
        </p:txBody>
      </p:sp>
    </p:spTree>
    <p:extLst>
      <p:ext uri="{BB962C8B-B14F-4D97-AF65-F5344CB8AC3E}">
        <p14:creationId xmlns:p14="http://schemas.microsoft.com/office/powerpoint/2010/main" val="3593215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Hola! Gracias por tomarte el tiempo de ver mi resoluciön. Mi nombre es Lucas Argento y voy a resolver el challenge Python de RockingData.</a:t>
            </a:r>
          </a:p>
        </p:txBody>
      </p:sp>
      <p:sp>
        <p:nvSpPr>
          <p:cNvPr id="4" name="Slide Number Placeholder 3"/>
          <p:cNvSpPr>
            <a:spLocks noGrp="1"/>
          </p:cNvSpPr>
          <p:nvPr>
            <p:ph type="sldNum" sz="quarter" idx="5"/>
          </p:nvPr>
        </p:nvSpPr>
        <p:spPr/>
        <p:txBody>
          <a:bodyPr/>
          <a:lstStyle/>
          <a:p>
            <a:fld id="{9934FDF1-162B-5547-A05E-3C319E5609B4}" type="slidenum">
              <a:rPr lang="en-AR" smtClean="0"/>
              <a:t>1</a:t>
            </a:fld>
            <a:endParaRPr lang="en-AR"/>
          </a:p>
        </p:txBody>
      </p:sp>
    </p:spTree>
    <p:extLst>
      <p:ext uri="{BB962C8B-B14F-4D97-AF65-F5344CB8AC3E}">
        <p14:creationId xmlns:p14="http://schemas.microsoft.com/office/powerpoint/2010/main" val="205094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a:t>Se utilzo pandas matplotlib, numpy y seaborn.</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10</a:t>
            </a:fld>
            <a:endParaRPr lang="en-AR"/>
          </a:p>
        </p:txBody>
      </p:sp>
    </p:spTree>
    <p:extLst>
      <p:ext uri="{BB962C8B-B14F-4D97-AF65-F5344CB8AC3E}">
        <p14:creationId xmlns:p14="http://schemas.microsoft.com/office/powerpoint/2010/main" val="429247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a:t>Se utilzo pandas matplotlib, numpy y seaborn.</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11</a:t>
            </a:fld>
            <a:endParaRPr lang="en-AR"/>
          </a:p>
        </p:txBody>
      </p:sp>
    </p:spTree>
    <p:extLst>
      <p:ext uri="{BB962C8B-B14F-4D97-AF65-F5344CB8AC3E}">
        <p14:creationId xmlns:p14="http://schemas.microsoft.com/office/powerpoint/2010/main" val="1578772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a:t>
            </a:r>
            <a:r>
              <a:rPr lang="en-US" dirty="0"/>
              <a:t>a</a:t>
            </a:r>
            <a:r>
              <a:rPr lang="en-AR" dirty="0"/>
              <a:t>s visualizaciones fueron una gran herramienta para facilitar el analisis. Se profundizara en los insights descubiertos durante el analisis exploratorio de datos en la sección de conclusiones.</a:t>
            </a:r>
          </a:p>
        </p:txBody>
      </p:sp>
      <p:sp>
        <p:nvSpPr>
          <p:cNvPr id="4" name="Slide Number Placeholder 3"/>
          <p:cNvSpPr>
            <a:spLocks noGrp="1"/>
          </p:cNvSpPr>
          <p:nvPr>
            <p:ph type="sldNum" sz="quarter" idx="5"/>
          </p:nvPr>
        </p:nvSpPr>
        <p:spPr/>
        <p:txBody>
          <a:bodyPr/>
          <a:lstStyle/>
          <a:p>
            <a:fld id="{9934FDF1-162B-5547-A05E-3C319E5609B4}" type="slidenum">
              <a:rPr lang="en-AR" smtClean="0"/>
              <a:t>12</a:t>
            </a:fld>
            <a:endParaRPr lang="en-AR"/>
          </a:p>
        </p:txBody>
      </p:sp>
    </p:spTree>
    <p:extLst>
      <p:ext uri="{BB962C8B-B14F-4D97-AF65-F5344CB8AC3E}">
        <p14:creationId xmlns:p14="http://schemas.microsoft.com/office/powerpoint/2010/main" val="5213461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Se efectuaron tecnicas de preparacion sobre los datos para que puedan ser correctamente interpretados por los modelos. Entre ellas, se normalizaron los datos y se crearon dummy variables sobre las variables categoricas. Se propusieron tres modelos de clasificacion: Regresión logistica, Decision Tree </a:t>
            </a:r>
            <a:r>
              <a:rPr lang="es-ES" dirty="0"/>
              <a:t>y </a:t>
            </a:r>
            <a:r>
              <a:rPr lang="es-ES" dirty="0" err="1"/>
              <a:t>bayes</a:t>
            </a:r>
            <a:r>
              <a:rPr lang="es-ES" dirty="0"/>
              <a:t> ingenuo</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13</a:t>
            </a:fld>
            <a:endParaRPr lang="en-AR"/>
          </a:p>
        </p:txBody>
      </p:sp>
    </p:spTree>
    <p:extLst>
      <p:ext uri="{BB962C8B-B14F-4D97-AF65-F5344CB8AC3E}">
        <p14:creationId xmlns:p14="http://schemas.microsoft.com/office/powerpoint/2010/main" val="556353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Previo al entrenamiento de los modelos se realizo un </a:t>
            </a:r>
            <a:r>
              <a:rPr lang="es-ES" dirty="0" err="1"/>
              <a:t>train</a:t>
            </a:r>
            <a:r>
              <a:rPr lang="es-ES" dirty="0"/>
              <a:t> – test Split con una relación 80-20 para evitar </a:t>
            </a:r>
            <a:r>
              <a:rPr lang="es-ES" dirty="0" err="1"/>
              <a:t>overfitting</a:t>
            </a:r>
            <a:r>
              <a:rPr lang="es-ES" dirty="0"/>
              <a:t> y mejorar la precisión </a:t>
            </a:r>
            <a:r>
              <a:rPr lang="es-ES" dirty="0" err="1"/>
              <a:t>out</a:t>
            </a:r>
            <a:r>
              <a:rPr lang="es-ES" dirty="0"/>
              <a:t> of </a:t>
            </a:r>
            <a:r>
              <a:rPr lang="es-ES" dirty="0" err="1"/>
              <a:t>sample</a:t>
            </a:r>
            <a:r>
              <a:rPr lang="es-ES" dirty="0"/>
              <a:t>. Se utilizo el modulo </a:t>
            </a:r>
            <a:r>
              <a:rPr lang="es-ES" dirty="0" err="1"/>
              <a:t>GrisSearchCV</a:t>
            </a:r>
            <a:r>
              <a:rPr lang="es-ES" dirty="0"/>
              <a:t> de </a:t>
            </a:r>
            <a:r>
              <a:rPr lang="es-ES" dirty="0" err="1"/>
              <a:t>scikit</a:t>
            </a:r>
            <a:r>
              <a:rPr lang="es-ES" dirty="0"/>
              <a:t> </a:t>
            </a:r>
            <a:r>
              <a:rPr lang="es-ES" dirty="0" err="1"/>
              <a:t>learn</a:t>
            </a:r>
            <a:r>
              <a:rPr lang="es-ES" dirty="0"/>
              <a:t> para efectuar una validación cruzada con 10 pliegos. El </a:t>
            </a:r>
            <a:r>
              <a:rPr lang="es-ES" dirty="0" err="1"/>
              <a:t>mimso</a:t>
            </a:r>
            <a:r>
              <a:rPr lang="es-ES" dirty="0"/>
              <a:t> modulo </a:t>
            </a:r>
            <a:r>
              <a:rPr lang="es-ES" dirty="0" err="1"/>
              <a:t>permitio</a:t>
            </a:r>
            <a:r>
              <a:rPr lang="es-ES" dirty="0"/>
              <a:t> elegir los </a:t>
            </a:r>
            <a:r>
              <a:rPr lang="es-ES" dirty="0" err="1"/>
              <a:t>hyperparametros</a:t>
            </a:r>
            <a:r>
              <a:rPr lang="es-ES" dirty="0"/>
              <a:t> mas </a:t>
            </a:r>
            <a:r>
              <a:rPr lang="es-ES" dirty="0" err="1"/>
              <a:t>optimos</a:t>
            </a:r>
            <a:r>
              <a:rPr lang="es-ES" dirty="0"/>
              <a:t> para los modelos. </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14</a:t>
            </a:fld>
            <a:endParaRPr lang="en-AR"/>
          </a:p>
        </p:txBody>
      </p:sp>
    </p:spTree>
    <p:extLst>
      <p:ext uri="{BB962C8B-B14F-4D97-AF65-F5344CB8AC3E}">
        <p14:creationId xmlns:p14="http://schemas.microsoft.com/office/powerpoint/2010/main" val="567185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Una vez entrenados los modelos, se predijeron los valores de salida y se midio la precision, y el F1Score de los modelos a traves de las metricas integradas de scikit learn. </a:t>
            </a:r>
          </a:p>
        </p:txBody>
      </p:sp>
      <p:sp>
        <p:nvSpPr>
          <p:cNvPr id="4" name="Slide Number Placeholder 3"/>
          <p:cNvSpPr>
            <a:spLocks noGrp="1"/>
          </p:cNvSpPr>
          <p:nvPr>
            <p:ph type="sldNum" sz="quarter" idx="5"/>
          </p:nvPr>
        </p:nvSpPr>
        <p:spPr/>
        <p:txBody>
          <a:bodyPr/>
          <a:lstStyle/>
          <a:p>
            <a:fld id="{9934FDF1-162B-5547-A05E-3C319E5609B4}" type="slidenum">
              <a:rPr lang="en-AR" smtClean="0"/>
              <a:t>15</a:t>
            </a:fld>
            <a:endParaRPr lang="en-AR"/>
          </a:p>
        </p:txBody>
      </p:sp>
    </p:spTree>
    <p:extLst>
      <p:ext uri="{BB962C8B-B14F-4D97-AF65-F5344CB8AC3E}">
        <p14:creationId xmlns:p14="http://schemas.microsoft.com/office/powerpoint/2010/main" val="13323221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Los tres modelos tuvieron una performance muy parecida en cuanto a precision, sin embargo el algoritmo de bayes ingenuo fue superior en relacion al F1 S</a:t>
            </a:r>
            <a:r>
              <a:rPr lang="en-US" dirty="0"/>
              <a:t>c</a:t>
            </a:r>
            <a:r>
              <a:rPr lang="en-AR" dirty="0"/>
              <a:t>ore. ES por eso que se opto por elegir este ultimo modelo. El mismo logro una precision out of sample del 88% y un F1 score del 41%</a:t>
            </a:r>
          </a:p>
        </p:txBody>
      </p:sp>
      <p:sp>
        <p:nvSpPr>
          <p:cNvPr id="4" name="Slide Number Placeholder 3"/>
          <p:cNvSpPr>
            <a:spLocks noGrp="1"/>
          </p:cNvSpPr>
          <p:nvPr>
            <p:ph type="sldNum" sz="quarter" idx="5"/>
          </p:nvPr>
        </p:nvSpPr>
        <p:spPr/>
        <p:txBody>
          <a:bodyPr/>
          <a:lstStyle/>
          <a:p>
            <a:fld id="{9934FDF1-162B-5547-A05E-3C319E5609B4}" type="slidenum">
              <a:rPr lang="en-AR" smtClean="0"/>
              <a:t>16</a:t>
            </a:fld>
            <a:endParaRPr lang="en-AR"/>
          </a:p>
        </p:txBody>
      </p:sp>
    </p:spTree>
    <p:extLst>
      <p:ext uri="{BB962C8B-B14F-4D97-AF65-F5344CB8AC3E}">
        <p14:creationId xmlns:p14="http://schemas.microsoft.com/office/powerpoint/2010/main" val="758152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A continuacion se detallan las conclusiones obetnidas del analsiis </a:t>
            </a:r>
          </a:p>
        </p:txBody>
      </p:sp>
      <p:sp>
        <p:nvSpPr>
          <p:cNvPr id="4" name="Slide Number Placeholder 3"/>
          <p:cNvSpPr>
            <a:spLocks noGrp="1"/>
          </p:cNvSpPr>
          <p:nvPr>
            <p:ph type="sldNum" sz="quarter" idx="5"/>
          </p:nvPr>
        </p:nvSpPr>
        <p:spPr/>
        <p:txBody>
          <a:bodyPr/>
          <a:lstStyle/>
          <a:p>
            <a:fld id="{9934FDF1-162B-5547-A05E-3C319E5609B4}" type="slidenum">
              <a:rPr lang="en-AR" smtClean="0"/>
              <a:t>17</a:t>
            </a:fld>
            <a:endParaRPr lang="en-AR"/>
          </a:p>
        </p:txBody>
      </p:sp>
    </p:spTree>
    <p:extLst>
      <p:ext uri="{BB962C8B-B14F-4D97-AF65-F5344CB8AC3E}">
        <p14:creationId xmlns:p14="http://schemas.microsoft.com/office/powerpoint/2010/main" val="4935189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Los </a:t>
            </a:r>
            <a:r>
              <a:rPr lang="en-US" sz="1200" dirty="0" err="1">
                <a:solidFill>
                  <a:srgbClr val="FEFD0A"/>
                </a:solidFill>
              </a:rPr>
              <a:t>estudiantes</a:t>
            </a:r>
            <a:r>
              <a:rPr lang="en-US" sz="1200" dirty="0">
                <a:solidFill>
                  <a:srgbClr val="FEFD0A"/>
                </a:solidFill>
              </a:rPr>
              <a:t> y los </a:t>
            </a:r>
            <a:r>
              <a:rPr lang="en-US" sz="1200" dirty="0" err="1">
                <a:solidFill>
                  <a:srgbClr val="FEFD0A"/>
                </a:solidFill>
              </a:rPr>
              <a:t>jubilados</a:t>
            </a:r>
            <a:r>
              <a:rPr lang="en-US" sz="1200" dirty="0">
                <a:solidFill>
                  <a:srgbClr val="FEFD0A"/>
                </a:solidFill>
              </a:rPr>
              <a:t> </a:t>
            </a:r>
            <a:r>
              <a:rPr lang="en-US" sz="1200" dirty="0" err="1">
                <a:solidFill>
                  <a:srgbClr val="FEFD0A"/>
                </a:solidFill>
              </a:rPr>
              <a:t>tienden</a:t>
            </a:r>
            <a:r>
              <a:rPr lang="en-US" sz="1200" dirty="0">
                <a:solidFill>
                  <a:srgbClr val="FEFD0A"/>
                </a:solidFill>
              </a:rPr>
              <a:t> a ser </a:t>
            </a:r>
            <a:r>
              <a:rPr lang="en-US" sz="1200" dirty="0" err="1">
                <a:solidFill>
                  <a:srgbClr val="FEFD0A"/>
                </a:solidFill>
              </a:rPr>
              <a:t>quienes</a:t>
            </a:r>
            <a:r>
              <a:rPr lang="en-US" sz="1200" dirty="0">
                <a:solidFill>
                  <a:srgbClr val="FEFD0A"/>
                </a:solidFill>
              </a:rPr>
              <a:t> </a:t>
            </a:r>
            <a:r>
              <a:rPr lang="en-US" sz="1200" dirty="0" err="1">
                <a:solidFill>
                  <a:srgbClr val="FEFD0A"/>
                </a:solidFill>
              </a:rPr>
              <a:t>más</a:t>
            </a:r>
            <a:r>
              <a:rPr lang="en-US" sz="1200" dirty="0">
                <a:solidFill>
                  <a:srgbClr val="FEFD0A"/>
                </a:solidFill>
              </a:rPr>
              <a:t> se </a:t>
            </a:r>
            <a:r>
              <a:rPr lang="en-US" sz="1200" dirty="0" err="1">
                <a:solidFill>
                  <a:srgbClr val="FEFD0A"/>
                </a:solidFill>
              </a:rPr>
              <a:t>suscriben</a:t>
            </a:r>
            <a:r>
              <a:rPr lang="en-US" sz="1200" dirty="0">
                <a:solidFill>
                  <a:srgbClr val="FEFD0A"/>
                </a:solidFill>
              </a:rPr>
              <a:t> al </a:t>
            </a:r>
            <a:r>
              <a:rPr lang="en-US" sz="1200" dirty="0" err="1">
                <a:solidFill>
                  <a:srgbClr val="FEFD0A"/>
                </a:solidFill>
              </a:rPr>
              <a:t>servicio</a:t>
            </a:r>
            <a:r>
              <a:rPr lang="en-US" sz="1200" dirty="0">
                <a:solidFill>
                  <a:srgbClr val="FEFD0A"/>
                </a:solidFill>
              </a:rPr>
              <a:t>, </a:t>
            </a:r>
            <a:r>
              <a:rPr lang="en-US" sz="1200" dirty="0" err="1">
                <a:solidFill>
                  <a:srgbClr val="FEFD0A"/>
                </a:solidFill>
              </a:rPr>
              <a:t>seria</a:t>
            </a:r>
            <a:r>
              <a:rPr lang="en-US" sz="1200" dirty="0">
                <a:solidFill>
                  <a:srgbClr val="FEFD0A"/>
                </a:solidFill>
              </a:rPr>
              <a:t> una </a:t>
            </a:r>
            <a:r>
              <a:rPr lang="en-US" sz="1200" dirty="0" err="1">
                <a:solidFill>
                  <a:srgbClr val="FEFD0A"/>
                </a:solidFill>
              </a:rPr>
              <a:t>buena</a:t>
            </a:r>
            <a:r>
              <a:rPr lang="en-US" sz="1200" dirty="0">
                <a:solidFill>
                  <a:srgbClr val="FEFD0A"/>
                </a:solidFill>
              </a:rPr>
              <a:t> idea que el </a:t>
            </a:r>
            <a:r>
              <a:rPr lang="en-US" sz="1200" dirty="0" err="1">
                <a:solidFill>
                  <a:srgbClr val="FEFD0A"/>
                </a:solidFill>
              </a:rPr>
              <a:t>departamento</a:t>
            </a:r>
            <a:r>
              <a:rPr lang="en-US" sz="1200" dirty="0">
                <a:solidFill>
                  <a:srgbClr val="FEFD0A"/>
                </a:solidFill>
              </a:rPr>
              <a:t> de marketing </a:t>
            </a:r>
            <a:r>
              <a:rPr lang="en-US" sz="1200" dirty="0" err="1">
                <a:solidFill>
                  <a:srgbClr val="FEFD0A"/>
                </a:solidFill>
              </a:rPr>
              <a:t>centrara</a:t>
            </a:r>
            <a:r>
              <a:rPr lang="en-US" sz="1200" dirty="0">
                <a:solidFill>
                  <a:srgbClr val="FEFD0A"/>
                </a:solidFill>
              </a:rPr>
              <a:t> sus </a:t>
            </a:r>
            <a:r>
              <a:rPr lang="en-US" sz="1200" dirty="0" err="1">
                <a:solidFill>
                  <a:srgbClr val="FEFD0A"/>
                </a:solidFill>
              </a:rPr>
              <a:t>esfuerzos</a:t>
            </a:r>
            <a:r>
              <a:rPr lang="en-US" sz="1200" dirty="0">
                <a:solidFill>
                  <a:srgbClr val="FEFD0A"/>
                </a:solidFill>
              </a:rPr>
              <a:t> </a:t>
            </a:r>
            <a:r>
              <a:rPr lang="en-US" sz="1200" dirty="0" err="1">
                <a:solidFill>
                  <a:srgbClr val="FEFD0A"/>
                </a:solidFill>
              </a:rPr>
              <a:t>en</a:t>
            </a:r>
            <a:r>
              <a:rPr lang="en-US" sz="1200" dirty="0">
                <a:solidFill>
                  <a:srgbClr val="FEFD0A"/>
                </a:solidFill>
              </a:rPr>
              <a:t> </a:t>
            </a:r>
            <a:r>
              <a:rPr lang="en-US" sz="1200" dirty="0" err="1">
                <a:solidFill>
                  <a:srgbClr val="FEFD0A"/>
                </a:solidFill>
              </a:rPr>
              <a:t>comprender</a:t>
            </a:r>
            <a:r>
              <a:rPr lang="en-US" sz="1200" dirty="0">
                <a:solidFill>
                  <a:srgbClr val="FEFD0A"/>
                </a:solidFill>
              </a:rPr>
              <a:t> las </a:t>
            </a:r>
            <a:r>
              <a:rPr lang="en-US" sz="1200" dirty="0" err="1">
                <a:solidFill>
                  <a:srgbClr val="FEFD0A"/>
                </a:solidFill>
              </a:rPr>
              <a:t>necesidades</a:t>
            </a:r>
            <a:r>
              <a:rPr lang="en-US" sz="1200" dirty="0">
                <a:solidFill>
                  <a:srgbClr val="FEFD0A"/>
                </a:solidFill>
              </a:rPr>
              <a:t> e </a:t>
            </a:r>
            <a:r>
              <a:rPr lang="en-US" sz="1200" dirty="0" err="1">
                <a:solidFill>
                  <a:srgbClr val="FEFD0A"/>
                </a:solidFill>
              </a:rPr>
              <a:t>intereses</a:t>
            </a:r>
            <a:r>
              <a:rPr lang="en-US" sz="1200" dirty="0">
                <a:solidFill>
                  <a:srgbClr val="FEFD0A"/>
                </a:solidFill>
              </a:rPr>
              <a:t> de </a:t>
            </a:r>
            <a:r>
              <a:rPr lang="en-US" sz="1200" dirty="0" err="1">
                <a:solidFill>
                  <a:srgbClr val="FEFD0A"/>
                </a:solidFill>
              </a:rPr>
              <a:t>estos</a:t>
            </a:r>
            <a:r>
              <a:rPr lang="en-US" sz="1200" dirty="0">
                <a:solidFill>
                  <a:srgbClr val="FEFD0A"/>
                </a:solidFill>
              </a:rPr>
              <a:t> dos </a:t>
            </a:r>
            <a:r>
              <a:rPr lang="en-US" sz="1200" dirty="0" err="1">
                <a:solidFill>
                  <a:srgbClr val="FEFD0A"/>
                </a:solidFill>
              </a:rPr>
              <a:t>grupos</a:t>
            </a:r>
            <a:r>
              <a:rPr lang="en-US" sz="1200" dirty="0">
                <a:solidFill>
                  <a:srgbClr val="FEFD0A"/>
                </a:solidFill>
              </a:rPr>
              <a:t> para </a:t>
            </a:r>
            <a:r>
              <a:rPr lang="en-US" sz="1200" dirty="0" err="1">
                <a:solidFill>
                  <a:srgbClr val="FEFD0A"/>
                </a:solidFill>
              </a:rPr>
              <a:t>aumentar</a:t>
            </a:r>
            <a:r>
              <a:rPr lang="en-US" sz="1200" dirty="0">
                <a:solidFill>
                  <a:srgbClr val="FEFD0A"/>
                </a:solidFill>
              </a:rPr>
              <a:t> </a:t>
            </a:r>
            <a:r>
              <a:rPr lang="en-US" sz="1200" dirty="0" err="1">
                <a:solidFill>
                  <a:srgbClr val="FEFD0A"/>
                </a:solidFill>
              </a:rPr>
              <a:t>aún</a:t>
            </a:r>
            <a:r>
              <a:rPr lang="en-US" sz="1200" dirty="0">
                <a:solidFill>
                  <a:srgbClr val="FEFD0A"/>
                </a:solidFill>
              </a:rPr>
              <a:t> mas las </a:t>
            </a:r>
            <a:r>
              <a:rPr lang="en-US" sz="1200" dirty="0" err="1">
                <a:solidFill>
                  <a:srgbClr val="FEFD0A"/>
                </a:solidFill>
              </a:rPr>
              <a:t>suscripciones</a:t>
            </a:r>
            <a:r>
              <a:rPr lang="en-US" sz="1200" dirty="0">
                <a:solidFill>
                  <a:srgbClr val="FEFD0A"/>
                </a:solidFill>
              </a:rPr>
              <a:t> entre </a:t>
            </a:r>
            <a:r>
              <a:rPr lang="en-US" sz="1200" dirty="0" err="1">
                <a:solidFill>
                  <a:srgbClr val="FEFD0A"/>
                </a:solidFill>
              </a:rPr>
              <a:t>ellos</a:t>
            </a:r>
            <a:r>
              <a:rPr lang="en-US" sz="1200" dirty="0">
                <a:solidFill>
                  <a:srgbClr val="FEFD0A"/>
                </a:solidFill>
              </a:rPr>
              <a:t>.</a:t>
            </a:r>
          </a:p>
          <a:p>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18</a:t>
            </a:fld>
            <a:endParaRPr lang="en-AR"/>
          </a:p>
        </p:txBody>
      </p:sp>
    </p:spTree>
    <p:extLst>
      <p:ext uri="{BB962C8B-B14F-4D97-AF65-F5344CB8AC3E}">
        <p14:creationId xmlns:p14="http://schemas.microsoft.com/office/powerpoint/2010/main" val="26084987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Durante las </a:t>
            </a:r>
            <a:r>
              <a:rPr lang="en-US" sz="1200" dirty="0" err="1">
                <a:solidFill>
                  <a:srgbClr val="FEFD0A"/>
                </a:solidFill>
              </a:rPr>
              <a:t>campañas</a:t>
            </a:r>
            <a:r>
              <a:rPr lang="en-US" sz="1200" dirty="0">
                <a:solidFill>
                  <a:srgbClr val="FEFD0A"/>
                </a:solidFill>
              </a:rPr>
              <a:t> </a:t>
            </a:r>
            <a:r>
              <a:rPr lang="en-US" sz="1200" dirty="0" err="1">
                <a:solidFill>
                  <a:srgbClr val="FEFD0A"/>
                </a:solidFill>
              </a:rPr>
              <a:t>en</a:t>
            </a:r>
            <a:r>
              <a:rPr lang="en-US" sz="1200" dirty="0">
                <a:solidFill>
                  <a:srgbClr val="FEFD0A"/>
                </a:solidFill>
              </a:rPr>
              <a:t> </a:t>
            </a:r>
            <a:r>
              <a:rPr lang="en-US" sz="1200" dirty="0" err="1">
                <a:solidFill>
                  <a:srgbClr val="FEFD0A"/>
                </a:solidFill>
              </a:rPr>
              <a:t>curso</a:t>
            </a:r>
            <a:r>
              <a:rPr lang="en-US" sz="1200" dirty="0">
                <a:solidFill>
                  <a:srgbClr val="FEFD0A"/>
                </a:solidFill>
              </a:rPr>
              <a:t>, es </a:t>
            </a:r>
            <a:r>
              <a:rPr lang="en-US" sz="1200" dirty="0" err="1">
                <a:solidFill>
                  <a:srgbClr val="FEFD0A"/>
                </a:solidFill>
              </a:rPr>
              <a:t>prudente</a:t>
            </a:r>
            <a:r>
              <a:rPr lang="en-US" sz="1200" dirty="0">
                <a:solidFill>
                  <a:srgbClr val="FEFD0A"/>
                </a:solidFill>
              </a:rPr>
              <a:t> que el personal no sea </a:t>
            </a:r>
            <a:r>
              <a:rPr lang="en-US" sz="1200" dirty="0" err="1">
                <a:solidFill>
                  <a:srgbClr val="FEFD0A"/>
                </a:solidFill>
              </a:rPr>
              <a:t>insistente</a:t>
            </a:r>
            <a:r>
              <a:rPr lang="en-US" sz="1200" dirty="0">
                <a:solidFill>
                  <a:srgbClr val="FEFD0A"/>
                </a:solidFill>
              </a:rPr>
              <a:t> a la hora de </a:t>
            </a:r>
            <a:r>
              <a:rPr lang="en-US" sz="1200" dirty="0" err="1">
                <a:solidFill>
                  <a:srgbClr val="FEFD0A"/>
                </a:solidFill>
              </a:rPr>
              <a:t>realizar</a:t>
            </a:r>
            <a:r>
              <a:rPr lang="en-US" sz="1200" dirty="0">
                <a:solidFill>
                  <a:srgbClr val="FEFD0A"/>
                </a:solidFill>
              </a:rPr>
              <a:t> </a:t>
            </a:r>
            <a:r>
              <a:rPr lang="en-US" sz="1200" dirty="0" err="1">
                <a:solidFill>
                  <a:srgbClr val="FEFD0A"/>
                </a:solidFill>
              </a:rPr>
              <a:t>llamadas</a:t>
            </a:r>
            <a:r>
              <a:rPr lang="en-US" sz="1200" dirty="0">
                <a:solidFill>
                  <a:srgbClr val="FEFD0A"/>
                </a:solidFill>
              </a:rPr>
              <a:t>. Un </a:t>
            </a:r>
            <a:r>
              <a:rPr lang="en-US" sz="1200" dirty="0" err="1">
                <a:solidFill>
                  <a:srgbClr val="FEFD0A"/>
                </a:solidFill>
              </a:rPr>
              <a:t>cliente</a:t>
            </a:r>
            <a:r>
              <a:rPr lang="en-US" sz="1200" dirty="0">
                <a:solidFill>
                  <a:srgbClr val="FEFD0A"/>
                </a:solidFill>
              </a:rPr>
              <a:t> a </a:t>
            </a:r>
            <a:r>
              <a:rPr lang="en-US" sz="1200" dirty="0" err="1">
                <a:solidFill>
                  <a:srgbClr val="FEFD0A"/>
                </a:solidFill>
              </a:rPr>
              <a:t>quien</a:t>
            </a:r>
            <a:r>
              <a:rPr lang="en-US" sz="1200" dirty="0">
                <a:solidFill>
                  <a:srgbClr val="FEFD0A"/>
                </a:solidFill>
              </a:rPr>
              <a:t> se lo </a:t>
            </a:r>
            <a:r>
              <a:rPr lang="en-US" sz="1200" dirty="0" err="1">
                <a:solidFill>
                  <a:srgbClr val="FEFD0A"/>
                </a:solidFill>
              </a:rPr>
              <a:t>llamó</a:t>
            </a:r>
            <a:r>
              <a:rPr lang="en-US" sz="1200" dirty="0">
                <a:solidFill>
                  <a:srgbClr val="FEFD0A"/>
                </a:solidFill>
              </a:rPr>
              <a:t> </a:t>
            </a:r>
            <a:r>
              <a:rPr lang="en-US" sz="1200" dirty="0" err="1">
                <a:solidFill>
                  <a:srgbClr val="FEFD0A"/>
                </a:solidFill>
              </a:rPr>
              <a:t>muchas</a:t>
            </a:r>
            <a:r>
              <a:rPr lang="en-US" sz="1200" dirty="0">
                <a:solidFill>
                  <a:srgbClr val="FEFD0A"/>
                </a:solidFill>
              </a:rPr>
              <a:t> </a:t>
            </a:r>
            <a:r>
              <a:rPr lang="en-US" sz="1200" dirty="0" err="1">
                <a:solidFill>
                  <a:srgbClr val="FEFD0A"/>
                </a:solidFill>
              </a:rPr>
              <a:t>veces</a:t>
            </a:r>
            <a:r>
              <a:rPr lang="en-US" sz="1200" dirty="0">
                <a:solidFill>
                  <a:srgbClr val="FEFD0A"/>
                </a:solidFill>
              </a:rPr>
              <a:t> </a:t>
            </a:r>
            <a:r>
              <a:rPr lang="en-US" sz="1200" dirty="0" err="1">
                <a:solidFill>
                  <a:srgbClr val="FEFD0A"/>
                </a:solidFill>
              </a:rPr>
              <a:t>durante</a:t>
            </a:r>
            <a:r>
              <a:rPr lang="en-US" sz="1200" dirty="0">
                <a:solidFill>
                  <a:srgbClr val="FEFD0A"/>
                </a:solidFill>
              </a:rPr>
              <a:t> una </a:t>
            </a:r>
            <a:r>
              <a:rPr lang="en-US" sz="1200" dirty="0" err="1">
                <a:solidFill>
                  <a:srgbClr val="FEFD0A"/>
                </a:solidFill>
              </a:rPr>
              <a:t>misma</a:t>
            </a:r>
            <a:r>
              <a:rPr lang="en-US" sz="1200" dirty="0">
                <a:solidFill>
                  <a:srgbClr val="FEFD0A"/>
                </a:solidFill>
              </a:rPr>
              <a:t> </a:t>
            </a:r>
            <a:r>
              <a:rPr lang="en-US" sz="1200" dirty="0" err="1">
                <a:solidFill>
                  <a:srgbClr val="FEFD0A"/>
                </a:solidFill>
              </a:rPr>
              <a:t>campaña</a:t>
            </a:r>
            <a:r>
              <a:rPr lang="en-US" sz="1200" dirty="0">
                <a:solidFill>
                  <a:srgbClr val="FEFD0A"/>
                </a:solidFill>
              </a:rPr>
              <a:t> </a:t>
            </a:r>
            <a:r>
              <a:rPr lang="en-US" sz="1200" dirty="0" err="1">
                <a:solidFill>
                  <a:srgbClr val="FEFD0A"/>
                </a:solidFill>
              </a:rPr>
              <a:t>tiende</a:t>
            </a:r>
            <a:r>
              <a:rPr lang="en-US" sz="1200" dirty="0">
                <a:solidFill>
                  <a:srgbClr val="FEFD0A"/>
                </a:solidFill>
              </a:rPr>
              <a:t> a no </a:t>
            </a:r>
            <a:r>
              <a:rPr lang="en-US" sz="1200" dirty="0" err="1">
                <a:solidFill>
                  <a:srgbClr val="FEFD0A"/>
                </a:solidFill>
              </a:rPr>
              <a:t>suscribrse</a:t>
            </a:r>
            <a:r>
              <a:rPr lang="en-US" sz="1200" dirty="0">
                <a:solidFill>
                  <a:srgbClr val="FEFD0A"/>
                </a:solidFill>
              </a:rPr>
              <a:t> al </a:t>
            </a:r>
            <a:r>
              <a:rPr lang="en-US" sz="1200" dirty="0" err="1">
                <a:solidFill>
                  <a:srgbClr val="FEFD0A"/>
                </a:solidFill>
              </a:rPr>
              <a:t>servicio</a:t>
            </a:r>
            <a:r>
              <a:rPr lang="en-US" sz="1200" dirty="0">
                <a:solidFill>
                  <a:srgbClr val="FEFD0A"/>
                </a:solidFill>
              </a:rPr>
              <a:t> y a </a:t>
            </a:r>
            <a:r>
              <a:rPr lang="en-US" sz="1200" dirty="0" err="1">
                <a:solidFill>
                  <a:srgbClr val="FEFD0A"/>
                </a:solidFill>
              </a:rPr>
              <a:t>cortar</a:t>
            </a:r>
            <a:r>
              <a:rPr lang="en-US" sz="1200" dirty="0">
                <a:solidFill>
                  <a:srgbClr val="FEFD0A"/>
                </a:solidFill>
              </a:rPr>
              <a:t> de forma </a:t>
            </a:r>
            <a:r>
              <a:rPr lang="en-US" sz="1200" dirty="0" err="1">
                <a:solidFill>
                  <a:srgbClr val="FEFD0A"/>
                </a:solidFill>
              </a:rPr>
              <a:t>prematura</a:t>
            </a:r>
            <a:r>
              <a:rPr lang="en-US" sz="1200" dirty="0">
                <a:solidFill>
                  <a:srgbClr val="FEFD0A"/>
                </a:solidFill>
              </a:rPr>
              <a:t>. (</a:t>
            </a:r>
            <a:r>
              <a:rPr lang="en-US" sz="1200" dirty="0" err="1">
                <a:solidFill>
                  <a:srgbClr val="FEFD0A"/>
                </a:solidFill>
              </a:rPr>
              <a:t>Casi</a:t>
            </a:r>
            <a:r>
              <a:rPr lang="en-US" sz="1200" dirty="0">
                <a:solidFill>
                  <a:srgbClr val="FEFD0A"/>
                </a:solidFill>
              </a:rPr>
              <a:t> no se </a:t>
            </a:r>
            <a:r>
              <a:rPr lang="en-US" sz="1200" dirty="0" err="1">
                <a:solidFill>
                  <a:srgbClr val="FEFD0A"/>
                </a:solidFill>
              </a:rPr>
              <a:t>observan</a:t>
            </a:r>
            <a:r>
              <a:rPr lang="en-US" sz="1200" dirty="0">
                <a:solidFill>
                  <a:srgbClr val="FEFD0A"/>
                </a:solidFill>
              </a:rPr>
              <a:t> </a:t>
            </a:r>
            <a:r>
              <a:rPr lang="en-US" sz="1200" dirty="0" err="1">
                <a:solidFill>
                  <a:srgbClr val="FEFD0A"/>
                </a:solidFill>
              </a:rPr>
              <a:t>éxitos</a:t>
            </a:r>
            <a:r>
              <a:rPr lang="en-US" sz="1200" dirty="0">
                <a:solidFill>
                  <a:srgbClr val="FEFD0A"/>
                </a:solidFill>
              </a:rPr>
              <a:t> para </a:t>
            </a:r>
            <a:r>
              <a:rPr lang="en-US" sz="1200" dirty="0" err="1">
                <a:solidFill>
                  <a:srgbClr val="FEFD0A"/>
                </a:solidFill>
              </a:rPr>
              <a:t>clientes</a:t>
            </a:r>
            <a:r>
              <a:rPr lang="en-US" sz="1200" dirty="0">
                <a:solidFill>
                  <a:srgbClr val="FEFD0A"/>
                </a:solidFill>
              </a:rPr>
              <a:t> a </a:t>
            </a:r>
            <a:r>
              <a:rPr lang="en-US" sz="1200" dirty="0" err="1">
                <a:solidFill>
                  <a:srgbClr val="FEFD0A"/>
                </a:solidFill>
              </a:rPr>
              <a:t>quienes</a:t>
            </a:r>
            <a:r>
              <a:rPr lang="en-US" sz="1200" dirty="0">
                <a:solidFill>
                  <a:srgbClr val="FEFD0A"/>
                </a:solidFill>
              </a:rPr>
              <a:t> se los </a:t>
            </a:r>
            <a:r>
              <a:rPr lang="en-US" sz="1200" dirty="0" err="1">
                <a:solidFill>
                  <a:srgbClr val="FEFD0A"/>
                </a:solidFill>
              </a:rPr>
              <a:t>llamo</a:t>
            </a:r>
            <a:r>
              <a:rPr lang="en-US" sz="1200" dirty="0">
                <a:solidFill>
                  <a:srgbClr val="FEFD0A"/>
                </a:solidFill>
              </a:rPr>
              <a:t> mas de 15 </a:t>
            </a:r>
            <a:r>
              <a:rPr lang="en-US" sz="1200" dirty="0" err="1">
                <a:solidFill>
                  <a:srgbClr val="FEFD0A"/>
                </a:solidFill>
              </a:rPr>
              <a:t>veces</a:t>
            </a:r>
            <a:r>
              <a:rPr lang="en-US" sz="1200" dirty="0">
                <a:solidFill>
                  <a:srgbClr val="FEFD0A"/>
                </a:solidFill>
              </a:rPr>
              <a:t>)</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19</a:t>
            </a:fld>
            <a:endParaRPr lang="en-AR"/>
          </a:p>
        </p:txBody>
      </p:sp>
    </p:spTree>
    <p:extLst>
      <p:ext uri="{BB962C8B-B14F-4D97-AF65-F5344CB8AC3E}">
        <p14:creationId xmlns:p14="http://schemas.microsoft.com/office/powerpoint/2010/main" val="2274671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Nuestro cliente, un reconocido banco de Portugal, nos ha contratado para analizar los datos históricos de su departamento de Marketing</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2</a:t>
            </a:fld>
            <a:endParaRPr lang="en-AR"/>
          </a:p>
        </p:txBody>
      </p:sp>
    </p:spTree>
    <p:extLst>
      <p:ext uri="{BB962C8B-B14F-4D97-AF65-F5344CB8AC3E}">
        <p14:creationId xmlns:p14="http://schemas.microsoft.com/office/powerpoint/2010/main" val="353935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 Si se </a:t>
            </a:r>
            <a:r>
              <a:rPr lang="en-US" sz="1200" dirty="0" err="1">
                <a:solidFill>
                  <a:srgbClr val="FEFD0A"/>
                </a:solidFill>
              </a:rPr>
              <a:t>decidiera</a:t>
            </a:r>
            <a:r>
              <a:rPr lang="en-US" sz="1200" dirty="0">
                <a:solidFill>
                  <a:srgbClr val="FEFD0A"/>
                </a:solidFill>
              </a:rPr>
              <a:t> </a:t>
            </a:r>
            <a:r>
              <a:rPr lang="en-US" sz="1200" dirty="0" err="1">
                <a:solidFill>
                  <a:srgbClr val="FEFD0A"/>
                </a:solidFill>
              </a:rPr>
              <a:t>repetir</a:t>
            </a:r>
            <a:r>
              <a:rPr lang="en-US" sz="1200" dirty="0">
                <a:solidFill>
                  <a:srgbClr val="FEFD0A"/>
                </a:solidFill>
              </a:rPr>
              <a:t> una </a:t>
            </a:r>
            <a:r>
              <a:rPr lang="en-US" sz="1200" dirty="0" err="1">
                <a:solidFill>
                  <a:srgbClr val="FEFD0A"/>
                </a:solidFill>
              </a:rPr>
              <a:t>llamada</a:t>
            </a:r>
            <a:r>
              <a:rPr lang="en-US" sz="1200" dirty="0">
                <a:solidFill>
                  <a:srgbClr val="FEFD0A"/>
                </a:solidFill>
              </a:rPr>
              <a:t> a un </a:t>
            </a:r>
            <a:r>
              <a:rPr lang="en-US" sz="1200" dirty="0" err="1">
                <a:solidFill>
                  <a:srgbClr val="FEFD0A"/>
                </a:solidFill>
              </a:rPr>
              <a:t>cliente</a:t>
            </a:r>
            <a:r>
              <a:rPr lang="en-US" sz="1200" dirty="0">
                <a:solidFill>
                  <a:srgbClr val="FEFD0A"/>
                </a:solidFill>
              </a:rPr>
              <a:t> </a:t>
            </a:r>
            <a:r>
              <a:rPr lang="en-US" sz="1200" dirty="0" err="1">
                <a:solidFill>
                  <a:srgbClr val="FEFD0A"/>
                </a:solidFill>
              </a:rPr>
              <a:t>específico</a:t>
            </a:r>
            <a:r>
              <a:rPr lang="en-US" sz="1200" dirty="0">
                <a:solidFill>
                  <a:srgbClr val="FEFD0A"/>
                </a:solidFill>
              </a:rPr>
              <a:t>, los </a:t>
            </a:r>
            <a:r>
              <a:rPr lang="en-US" sz="1200" dirty="0" err="1">
                <a:solidFill>
                  <a:srgbClr val="FEFD0A"/>
                </a:solidFill>
              </a:rPr>
              <a:t>datos</a:t>
            </a:r>
            <a:r>
              <a:rPr lang="en-US" sz="1200" dirty="0">
                <a:solidFill>
                  <a:srgbClr val="FEFD0A"/>
                </a:solidFill>
              </a:rPr>
              <a:t> </a:t>
            </a:r>
            <a:r>
              <a:rPr lang="en-US" sz="1200" dirty="0" err="1">
                <a:solidFill>
                  <a:srgbClr val="FEFD0A"/>
                </a:solidFill>
              </a:rPr>
              <a:t>indican</a:t>
            </a:r>
            <a:r>
              <a:rPr lang="en-US" sz="1200" dirty="0">
                <a:solidFill>
                  <a:srgbClr val="FEFD0A"/>
                </a:solidFill>
              </a:rPr>
              <a:t> que lo mas </a:t>
            </a:r>
            <a:r>
              <a:rPr lang="en-US" sz="1200" dirty="0" err="1">
                <a:solidFill>
                  <a:srgbClr val="FEFD0A"/>
                </a:solidFill>
              </a:rPr>
              <a:t>efectivo</a:t>
            </a:r>
            <a:r>
              <a:rPr lang="en-US" sz="1200" dirty="0">
                <a:solidFill>
                  <a:srgbClr val="FEFD0A"/>
                </a:solidFill>
              </a:rPr>
              <a:t> es </a:t>
            </a:r>
            <a:r>
              <a:rPr lang="en-US" sz="1200" dirty="0" err="1">
                <a:solidFill>
                  <a:srgbClr val="FEFD0A"/>
                </a:solidFill>
              </a:rPr>
              <a:t>esperar</a:t>
            </a:r>
            <a:r>
              <a:rPr lang="en-US" sz="1200" dirty="0">
                <a:solidFill>
                  <a:srgbClr val="FEFD0A"/>
                </a:solidFill>
              </a:rPr>
              <a:t> al </a:t>
            </a:r>
            <a:r>
              <a:rPr lang="en-US" sz="1200" dirty="0" err="1">
                <a:solidFill>
                  <a:srgbClr val="FEFD0A"/>
                </a:solidFill>
              </a:rPr>
              <a:t>rededor</a:t>
            </a:r>
            <a:r>
              <a:rPr lang="en-US" sz="1200" dirty="0">
                <a:solidFill>
                  <a:srgbClr val="FEFD0A"/>
                </a:solidFill>
              </a:rPr>
              <a:t> de 30 días. Los </a:t>
            </a:r>
            <a:r>
              <a:rPr lang="en-US" sz="1200" dirty="0" err="1">
                <a:solidFill>
                  <a:srgbClr val="FEFD0A"/>
                </a:solidFill>
              </a:rPr>
              <a:t>clientes</a:t>
            </a:r>
            <a:r>
              <a:rPr lang="en-US" sz="1200" dirty="0">
                <a:solidFill>
                  <a:srgbClr val="FEFD0A"/>
                </a:solidFill>
              </a:rPr>
              <a:t> a los que se </a:t>
            </a:r>
            <a:r>
              <a:rPr lang="en-US" sz="1200" dirty="0" err="1">
                <a:solidFill>
                  <a:srgbClr val="FEFD0A"/>
                </a:solidFill>
              </a:rPr>
              <a:t>volvió</a:t>
            </a:r>
            <a:r>
              <a:rPr lang="en-US" sz="1200" dirty="0">
                <a:solidFill>
                  <a:srgbClr val="FEFD0A"/>
                </a:solidFill>
              </a:rPr>
              <a:t> a </a:t>
            </a:r>
            <a:r>
              <a:rPr lang="en-US" sz="1200" dirty="0" err="1">
                <a:solidFill>
                  <a:srgbClr val="FEFD0A"/>
                </a:solidFill>
              </a:rPr>
              <a:t>llamar</a:t>
            </a:r>
            <a:r>
              <a:rPr lang="en-US" sz="1200" dirty="0">
                <a:solidFill>
                  <a:srgbClr val="FEFD0A"/>
                </a:solidFill>
              </a:rPr>
              <a:t> </a:t>
            </a:r>
            <a:r>
              <a:rPr lang="en-US" sz="1200" dirty="0" err="1">
                <a:solidFill>
                  <a:srgbClr val="FEFD0A"/>
                </a:solidFill>
              </a:rPr>
              <a:t>en</a:t>
            </a:r>
            <a:r>
              <a:rPr lang="en-US" sz="1200" dirty="0">
                <a:solidFill>
                  <a:srgbClr val="FEFD0A"/>
                </a:solidFill>
              </a:rPr>
              <a:t> un </a:t>
            </a:r>
            <a:r>
              <a:rPr lang="en-US" sz="1200" dirty="0" err="1">
                <a:solidFill>
                  <a:srgbClr val="FEFD0A"/>
                </a:solidFill>
              </a:rPr>
              <a:t>lapso</a:t>
            </a:r>
            <a:r>
              <a:rPr lang="en-US" sz="1200" dirty="0">
                <a:solidFill>
                  <a:srgbClr val="FEFD0A"/>
                </a:solidFill>
              </a:rPr>
              <a:t> de ~30 días </a:t>
            </a:r>
            <a:r>
              <a:rPr lang="en-US" sz="1200" dirty="0" err="1">
                <a:solidFill>
                  <a:srgbClr val="FEFD0A"/>
                </a:solidFill>
              </a:rPr>
              <a:t>registraron</a:t>
            </a:r>
            <a:r>
              <a:rPr lang="en-US" sz="1200" dirty="0">
                <a:solidFill>
                  <a:srgbClr val="FEFD0A"/>
                </a:solidFill>
              </a:rPr>
              <a:t> </a:t>
            </a:r>
            <a:r>
              <a:rPr lang="en-US" sz="1200" dirty="0" err="1">
                <a:solidFill>
                  <a:srgbClr val="FEFD0A"/>
                </a:solidFill>
              </a:rPr>
              <a:t>mayores</a:t>
            </a:r>
            <a:r>
              <a:rPr lang="en-US" sz="1200" dirty="0">
                <a:solidFill>
                  <a:srgbClr val="FEFD0A"/>
                </a:solidFill>
              </a:rPr>
              <a:t> </a:t>
            </a:r>
            <a:r>
              <a:rPr lang="en-US" sz="1200" dirty="0" err="1">
                <a:solidFill>
                  <a:srgbClr val="FEFD0A"/>
                </a:solidFill>
              </a:rPr>
              <a:t>suscripciones</a:t>
            </a:r>
            <a:r>
              <a:rPr lang="en-US" sz="1200" dirty="0">
                <a:solidFill>
                  <a:srgbClr val="FEFD0A"/>
                </a:solidFill>
              </a:rPr>
              <a:t>.</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20</a:t>
            </a:fld>
            <a:endParaRPr lang="en-AR"/>
          </a:p>
        </p:txBody>
      </p:sp>
    </p:spTree>
    <p:extLst>
      <p:ext uri="{BB962C8B-B14F-4D97-AF65-F5344CB8AC3E}">
        <p14:creationId xmlns:p14="http://schemas.microsoft.com/office/powerpoint/2010/main" val="2674604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Los </a:t>
            </a:r>
            <a:r>
              <a:rPr lang="en-US" sz="1200" dirty="0" err="1">
                <a:solidFill>
                  <a:srgbClr val="FEFD0A"/>
                </a:solidFill>
              </a:rPr>
              <a:t>clientes</a:t>
            </a:r>
            <a:r>
              <a:rPr lang="en-US" sz="1200" dirty="0">
                <a:solidFill>
                  <a:srgbClr val="FEFD0A"/>
                </a:solidFill>
              </a:rPr>
              <a:t> </a:t>
            </a:r>
            <a:r>
              <a:rPr lang="en-US" sz="1200" dirty="0" err="1">
                <a:solidFill>
                  <a:srgbClr val="FEFD0A"/>
                </a:solidFill>
              </a:rPr>
              <a:t>contactados</a:t>
            </a:r>
            <a:r>
              <a:rPr lang="en-US" sz="1200" dirty="0">
                <a:solidFill>
                  <a:srgbClr val="FEFD0A"/>
                </a:solidFill>
              </a:rPr>
              <a:t> </a:t>
            </a:r>
            <a:r>
              <a:rPr lang="en-US" sz="1200" dirty="0" err="1">
                <a:solidFill>
                  <a:srgbClr val="FEFD0A"/>
                </a:solidFill>
              </a:rPr>
              <a:t>previamente</a:t>
            </a:r>
            <a:r>
              <a:rPr lang="en-US" sz="1200" dirty="0">
                <a:solidFill>
                  <a:srgbClr val="FEFD0A"/>
                </a:solidFill>
              </a:rPr>
              <a:t> (</a:t>
            </a:r>
            <a:r>
              <a:rPr lang="en-US" sz="1200" dirty="0" err="1">
                <a:solidFill>
                  <a:srgbClr val="FEFD0A"/>
                </a:solidFill>
              </a:rPr>
              <a:t>en</a:t>
            </a:r>
            <a:r>
              <a:rPr lang="en-US" sz="1200" dirty="0">
                <a:solidFill>
                  <a:srgbClr val="FEFD0A"/>
                </a:solidFill>
              </a:rPr>
              <a:t> </a:t>
            </a:r>
            <a:r>
              <a:rPr lang="en-US" sz="1200" dirty="0" err="1">
                <a:solidFill>
                  <a:srgbClr val="FEFD0A"/>
                </a:solidFill>
              </a:rPr>
              <a:t>otras</a:t>
            </a:r>
            <a:r>
              <a:rPr lang="en-US" sz="1200" dirty="0">
                <a:solidFill>
                  <a:srgbClr val="FEFD0A"/>
                </a:solidFill>
              </a:rPr>
              <a:t> </a:t>
            </a:r>
            <a:r>
              <a:rPr lang="en-US" sz="1200" dirty="0" err="1">
                <a:solidFill>
                  <a:srgbClr val="FEFD0A"/>
                </a:solidFill>
              </a:rPr>
              <a:t>campañas</a:t>
            </a:r>
            <a:r>
              <a:rPr lang="en-US" sz="1200" dirty="0">
                <a:solidFill>
                  <a:srgbClr val="FEFD0A"/>
                </a:solidFill>
              </a:rPr>
              <a:t>) </a:t>
            </a:r>
            <a:r>
              <a:rPr lang="en-US" sz="1200" dirty="0" err="1">
                <a:solidFill>
                  <a:srgbClr val="FEFD0A"/>
                </a:solidFill>
              </a:rPr>
              <a:t>tienden</a:t>
            </a:r>
            <a:r>
              <a:rPr lang="en-US" sz="1200" dirty="0">
                <a:solidFill>
                  <a:srgbClr val="FEFD0A"/>
                </a:solidFill>
              </a:rPr>
              <a:t> a </a:t>
            </a:r>
            <a:r>
              <a:rPr lang="en-US" sz="1200" dirty="0" err="1">
                <a:solidFill>
                  <a:srgbClr val="FEFD0A"/>
                </a:solidFill>
              </a:rPr>
              <a:t>aceptar</a:t>
            </a:r>
            <a:r>
              <a:rPr lang="en-US" sz="1200" dirty="0">
                <a:solidFill>
                  <a:srgbClr val="FEFD0A"/>
                </a:solidFill>
              </a:rPr>
              <a:t> </a:t>
            </a:r>
            <a:r>
              <a:rPr lang="en-US" sz="1200" dirty="0" err="1">
                <a:solidFill>
                  <a:srgbClr val="FEFD0A"/>
                </a:solidFill>
              </a:rPr>
              <a:t>más</a:t>
            </a:r>
            <a:r>
              <a:rPr lang="en-US" sz="1200" dirty="0">
                <a:solidFill>
                  <a:srgbClr val="FEFD0A"/>
                </a:solidFill>
              </a:rPr>
              <a:t> las </a:t>
            </a:r>
            <a:r>
              <a:rPr lang="en-US" sz="1200" dirty="0" err="1">
                <a:solidFill>
                  <a:srgbClr val="FEFD0A"/>
                </a:solidFill>
              </a:rPr>
              <a:t>suscripciones</a:t>
            </a:r>
            <a:r>
              <a:rPr lang="en-US" sz="1200" dirty="0">
                <a:solidFill>
                  <a:srgbClr val="FEFD0A"/>
                </a:solidFill>
              </a:rPr>
              <a:t> al </a:t>
            </a:r>
            <a:r>
              <a:rPr lang="en-US" sz="1200" dirty="0" err="1">
                <a:solidFill>
                  <a:srgbClr val="FEFD0A"/>
                </a:solidFill>
              </a:rPr>
              <a:t>servicio</a:t>
            </a:r>
            <a:r>
              <a:rPr lang="en-US" sz="1200" dirty="0">
                <a:solidFill>
                  <a:srgbClr val="FEFD0A"/>
                </a:solidFill>
              </a:rPr>
              <a:t>. </a:t>
            </a:r>
            <a:r>
              <a:rPr lang="en-US" sz="1200" dirty="0" err="1">
                <a:solidFill>
                  <a:srgbClr val="FEFD0A"/>
                </a:solidFill>
              </a:rPr>
              <a:t>Esto</a:t>
            </a:r>
            <a:r>
              <a:rPr lang="en-US" sz="1200" dirty="0">
                <a:solidFill>
                  <a:srgbClr val="FEFD0A"/>
                </a:solidFill>
              </a:rPr>
              <a:t> </a:t>
            </a:r>
            <a:r>
              <a:rPr lang="en-US" sz="1200" dirty="0" err="1">
                <a:solidFill>
                  <a:srgbClr val="FEFD0A"/>
                </a:solidFill>
              </a:rPr>
              <a:t>nos</a:t>
            </a:r>
            <a:r>
              <a:rPr lang="en-US" sz="1200" dirty="0">
                <a:solidFill>
                  <a:srgbClr val="FEFD0A"/>
                </a:solidFill>
              </a:rPr>
              <a:t> </a:t>
            </a:r>
            <a:r>
              <a:rPr lang="en-US" sz="1200" dirty="0" err="1">
                <a:solidFill>
                  <a:srgbClr val="FEFD0A"/>
                </a:solidFill>
              </a:rPr>
              <a:t>sugiere</a:t>
            </a:r>
            <a:r>
              <a:rPr lang="en-US" sz="1200" dirty="0">
                <a:solidFill>
                  <a:srgbClr val="FEFD0A"/>
                </a:solidFill>
              </a:rPr>
              <a:t> que el banco es </a:t>
            </a:r>
            <a:r>
              <a:rPr lang="en-US" sz="1200" dirty="0" err="1">
                <a:solidFill>
                  <a:srgbClr val="FEFD0A"/>
                </a:solidFill>
              </a:rPr>
              <a:t>capaz</a:t>
            </a:r>
            <a:r>
              <a:rPr lang="en-US" sz="1200" dirty="0">
                <a:solidFill>
                  <a:srgbClr val="FEFD0A"/>
                </a:solidFill>
              </a:rPr>
              <a:t> de </a:t>
            </a:r>
            <a:r>
              <a:rPr lang="en-US" sz="1200" dirty="0" err="1">
                <a:solidFill>
                  <a:srgbClr val="FEFD0A"/>
                </a:solidFill>
              </a:rPr>
              <a:t>convencer</a:t>
            </a:r>
            <a:r>
              <a:rPr lang="en-US" sz="1200" dirty="0">
                <a:solidFill>
                  <a:srgbClr val="FEFD0A"/>
                </a:solidFill>
              </a:rPr>
              <a:t> a los </a:t>
            </a:r>
            <a:r>
              <a:rPr lang="en-US" sz="1200" dirty="0" err="1">
                <a:solidFill>
                  <a:srgbClr val="FEFD0A"/>
                </a:solidFill>
              </a:rPr>
              <a:t>clientes</a:t>
            </a:r>
            <a:r>
              <a:rPr lang="en-US" sz="1200" dirty="0">
                <a:solidFill>
                  <a:srgbClr val="FEFD0A"/>
                </a:solidFill>
              </a:rPr>
              <a:t> con el </a:t>
            </a:r>
            <a:r>
              <a:rPr lang="en-US" sz="1200" dirty="0" err="1">
                <a:solidFill>
                  <a:srgbClr val="FEFD0A"/>
                </a:solidFill>
              </a:rPr>
              <a:t>tiempo</a:t>
            </a:r>
            <a:r>
              <a:rPr lang="en-US" sz="1200" dirty="0">
                <a:solidFill>
                  <a:srgbClr val="FEFD0A"/>
                </a:solidFill>
              </a:rPr>
              <a:t> y </a:t>
            </a:r>
            <a:r>
              <a:rPr lang="en-US" sz="1200" dirty="0" err="1">
                <a:solidFill>
                  <a:srgbClr val="FEFD0A"/>
                </a:solidFill>
              </a:rPr>
              <a:t>ganar</a:t>
            </a:r>
            <a:r>
              <a:rPr lang="en-US" sz="1200" dirty="0">
                <a:solidFill>
                  <a:srgbClr val="FEFD0A"/>
                </a:solidFill>
              </a:rPr>
              <a:t> </a:t>
            </a:r>
            <a:r>
              <a:rPr lang="en-US" sz="1200" dirty="0" err="1">
                <a:solidFill>
                  <a:srgbClr val="FEFD0A"/>
                </a:solidFill>
              </a:rPr>
              <a:t>su</a:t>
            </a:r>
            <a:r>
              <a:rPr lang="en-US" sz="1200" dirty="0">
                <a:solidFill>
                  <a:srgbClr val="FEFD0A"/>
                </a:solidFill>
              </a:rPr>
              <a:t> </a:t>
            </a:r>
            <a:r>
              <a:rPr lang="en-US" sz="1200" dirty="0" err="1">
                <a:solidFill>
                  <a:srgbClr val="FEFD0A"/>
                </a:solidFill>
              </a:rPr>
              <a:t>confianza</a:t>
            </a:r>
            <a:r>
              <a:rPr lang="en-US" sz="1200" dirty="0">
                <a:solidFill>
                  <a:srgbClr val="FEFD0A"/>
                </a:solidFill>
              </a:rPr>
              <a:t>. De </a:t>
            </a:r>
            <a:r>
              <a:rPr lang="en-US" sz="1200" dirty="0" err="1">
                <a:solidFill>
                  <a:srgbClr val="FEFD0A"/>
                </a:solidFill>
              </a:rPr>
              <a:t>tpdas</a:t>
            </a:r>
            <a:r>
              <a:rPr lang="en-US" sz="1200" dirty="0">
                <a:solidFill>
                  <a:srgbClr val="FEFD0A"/>
                </a:solidFill>
              </a:rPr>
              <a:t> </a:t>
            </a:r>
            <a:r>
              <a:rPr lang="en-US" sz="1200" dirty="0" err="1">
                <a:solidFill>
                  <a:srgbClr val="FEFD0A"/>
                </a:solidFill>
              </a:rPr>
              <a:t>manaeras</a:t>
            </a:r>
            <a:r>
              <a:rPr lang="en-US" sz="1200" dirty="0">
                <a:solidFill>
                  <a:srgbClr val="FEFD0A"/>
                </a:solidFill>
              </a:rPr>
              <a:t>, por lo </a:t>
            </a:r>
            <a:r>
              <a:rPr lang="en-US" sz="1200" dirty="0" err="1">
                <a:solidFill>
                  <a:srgbClr val="FEFD0A"/>
                </a:solidFill>
              </a:rPr>
              <a:t>mencionado</a:t>
            </a:r>
            <a:r>
              <a:rPr lang="en-US" sz="1200" dirty="0">
                <a:solidFill>
                  <a:srgbClr val="FEFD0A"/>
                </a:solidFill>
              </a:rPr>
              <a:t> </a:t>
            </a:r>
            <a:r>
              <a:rPr lang="en-US" sz="1200" dirty="0" err="1">
                <a:solidFill>
                  <a:srgbClr val="FEFD0A"/>
                </a:solidFill>
              </a:rPr>
              <a:t>anteriormente</a:t>
            </a:r>
            <a:r>
              <a:rPr lang="en-US" sz="1200" dirty="0">
                <a:solidFill>
                  <a:srgbClr val="FEFD0A"/>
                </a:solidFill>
              </a:rPr>
              <a:t>, Es </a:t>
            </a:r>
            <a:r>
              <a:rPr lang="en-US" sz="1200" dirty="0" err="1">
                <a:solidFill>
                  <a:srgbClr val="FEFD0A"/>
                </a:solidFill>
              </a:rPr>
              <a:t>importante</a:t>
            </a:r>
            <a:r>
              <a:rPr lang="en-US" sz="1200" dirty="0">
                <a:solidFill>
                  <a:srgbClr val="FEFD0A"/>
                </a:solidFill>
              </a:rPr>
              <a:t> no </a:t>
            </a:r>
            <a:r>
              <a:rPr lang="en-US" sz="1200" dirty="0" err="1">
                <a:solidFill>
                  <a:srgbClr val="FEFD0A"/>
                </a:solidFill>
              </a:rPr>
              <a:t>olvidar,que</a:t>
            </a:r>
            <a:r>
              <a:rPr lang="en-US" sz="1200" dirty="0">
                <a:solidFill>
                  <a:srgbClr val="FEFD0A"/>
                </a:solidFill>
              </a:rPr>
              <a:t> no es Bueno </a:t>
            </a:r>
            <a:r>
              <a:rPr lang="en-US" sz="1200" dirty="0" err="1">
                <a:solidFill>
                  <a:srgbClr val="FEFD0A"/>
                </a:solidFill>
              </a:rPr>
              <a:t>insisitir</a:t>
            </a:r>
            <a:r>
              <a:rPr lang="en-US" sz="1200" dirty="0">
                <a:solidFill>
                  <a:srgbClr val="FEFD0A"/>
                </a:solidFill>
              </a:rPr>
              <a:t> con una </a:t>
            </a:r>
            <a:r>
              <a:rPr lang="en-US" sz="1200" dirty="0" err="1">
                <a:solidFill>
                  <a:srgbClr val="FEFD0A"/>
                </a:solidFill>
              </a:rPr>
              <a:t>alta</a:t>
            </a:r>
            <a:r>
              <a:rPr lang="en-US" sz="1200" dirty="0">
                <a:solidFill>
                  <a:srgbClr val="FEFD0A"/>
                </a:solidFill>
              </a:rPr>
              <a:t> </a:t>
            </a:r>
            <a:r>
              <a:rPr lang="en-US" sz="1200" dirty="0" err="1">
                <a:solidFill>
                  <a:srgbClr val="FEFD0A"/>
                </a:solidFill>
              </a:rPr>
              <a:t>cantidad</a:t>
            </a:r>
            <a:r>
              <a:rPr lang="en-US" sz="1200" dirty="0">
                <a:solidFill>
                  <a:srgbClr val="FEFD0A"/>
                </a:solidFill>
              </a:rPr>
              <a:t> de </a:t>
            </a:r>
            <a:r>
              <a:rPr lang="en-US" sz="1200" dirty="0" err="1">
                <a:solidFill>
                  <a:srgbClr val="FEFD0A"/>
                </a:solidFill>
              </a:rPr>
              <a:t>llamadas</a:t>
            </a:r>
            <a:r>
              <a:rPr lang="en-US" sz="1200" dirty="0">
                <a:solidFill>
                  <a:srgbClr val="FEFD0A"/>
                </a:solidFill>
              </a:rPr>
              <a:t>.</a:t>
            </a:r>
          </a:p>
        </p:txBody>
      </p:sp>
      <p:sp>
        <p:nvSpPr>
          <p:cNvPr id="4" name="Slide Number Placeholder 3"/>
          <p:cNvSpPr>
            <a:spLocks noGrp="1"/>
          </p:cNvSpPr>
          <p:nvPr>
            <p:ph type="sldNum" sz="quarter" idx="5"/>
          </p:nvPr>
        </p:nvSpPr>
        <p:spPr/>
        <p:txBody>
          <a:bodyPr/>
          <a:lstStyle/>
          <a:p>
            <a:fld id="{9934FDF1-162B-5547-A05E-3C319E5609B4}" type="slidenum">
              <a:rPr lang="en-AR" smtClean="0"/>
              <a:t>21</a:t>
            </a:fld>
            <a:endParaRPr lang="en-AR"/>
          </a:p>
        </p:txBody>
      </p:sp>
    </p:spTree>
    <p:extLst>
      <p:ext uri="{BB962C8B-B14F-4D97-AF65-F5344CB8AC3E}">
        <p14:creationId xmlns:p14="http://schemas.microsoft.com/office/powerpoint/2010/main" val="21842109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La </a:t>
            </a:r>
            <a:r>
              <a:rPr lang="en-US" sz="1200" dirty="0" err="1">
                <a:solidFill>
                  <a:srgbClr val="FEFD0A"/>
                </a:solidFill>
              </a:rPr>
              <a:t>tasa</a:t>
            </a:r>
            <a:r>
              <a:rPr lang="en-US" sz="1200" dirty="0">
                <a:solidFill>
                  <a:srgbClr val="FEFD0A"/>
                </a:solidFill>
              </a:rPr>
              <a:t> de </a:t>
            </a:r>
            <a:r>
              <a:rPr lang="en-US" sz="1200" dirty="0" err="1">
                <a:solidFill>
                  <a:srgbClr val="FEFD0A"/>
                </a:solidFill>
              </a:rPr>
              <a:t>éxito</a:t>
            </a:r>
            <a:r>
              <a:rPr lang="en-US" sz="1200" dirty="0">
                <a:solidFill>
                  <a:srgbClr val="FEFD0A"/>
                </a:solidFill>
              </a:rPr>
              <a:t> de </a:t>
            </a:r>
            <a:r>
              <a:rPr lang="en-US" sz="1200" dirty="0" err="1">
                <a:solidFill>
                  <a:srgbClr val="FEFD0A"/>
                </a:solidFill>
              </a:rPr>
              <a:t>clientes</a:t>
            </a:r>
            <a:r>
              <a:rPr lang="en-US" sz="1200" dirty="0">
                <a:solidFill>
                  <a:srgbClr val="FEFD0A"/>
                </a:solidFill>
              </a:rPr>
              <a:t> </a:t>
            </a:r>
            <a:r>
              <a:rPr lang="en-US" sz="1200" dirty="0" err="1">
                <a:solidFill>
                  <a:srgbClr val="FEFD0A"/>
                </a:solidFill>
              </a:rPr>
              <a:t>previamente</a:t>
            </a:r>
            <a:r>
              <a:rPr lang="en-US" sz="1200" dirty="0">
                <a:solidFill>
                  <a:srgbClr val="FEFD0A"/>
                </a:solidFill>
              </a:rPr>
              <a:t> </a:t>
            </a:r>
            <a:r>
              <a:rPr lang="en-US" sz="1200" dirty="0" err="1">
                <a:solidFill>
                  <a:srgbClr val="FEFD0A"/>
                </a:solidFill>
              </a:rPr>
              <a:t>suscriptos</a:t>
            </a:r>
            <a:r>
              <a:rPr lang="en-US" sz="1200" dirty="0">
                <a:solidFill>
                  <a:srgbClr val="FEFD0A"/>
                </a:solidFill>
              </a:rPr>
              <a:t> al </a:t>
            </a:r>
            <a:r>
              <a:rPr lang="en-US" sz="1200" dirty="0" err="1">
                <a:solidFill>
                  <a:srgbClr val="FEFD0A"/>
                </a:solidFill>
              </a:rPr>
              <a:t>servicio</a:t>
            </a:r>
            <a:r>
              <a:rPr lang="en-US" sz="1200" dirty="0">
                <a:solidFill>
                  <a:srgbClr val="FEFD0A"/>
                </a:solidFill>
              </a:rPr>
              <a:t> es </a:t>
            </a:r>
            <a:r>
              <a:rPr lang="en-US" sz="1200" dirty="0" err="1">
                <a:solidFill>
                  <a:srgbClr val="FEFD0A"/>
                </a:solidFill>
              </a:rPr>
              <a:t>muy</a:t>
            </a:r>
            <a:r>
              <a:rPr lang="en-US" sz="1200" dirty="0">
                <a:solidFill>
                  <a:srgbClr val="FEFD0A"/>
                </a:solidFill>
              </a:rPr>
              <a:t> </a:t>
            </a:r>
            <a:r>
              <a:rPr lang="en-US" sz="1200" dirty="0" err="1">
                <a:solidFill>
                  <a:srgbClr val="FEFD0A"/>
                </a:solidFill>
              </a:rPr>
              <a:t>alta.</a:t>
            </a:r>
            <a:r>
              <a:rPr lang="en-US" sz="1200" dirty="0">
                <a:solidFill>
                  <a:srgbClr val="FEFD0A"/>
                </a:solidFill>
              </a:rPr>
              <a:t> El banco debe </a:t>
            </a:r>
            <a:r>
              <a:rPr lang="en-US" sz="1200" dirty="0" err="1">
                <a:solidFill>
                  <a:srgbClr val="FEFD0A"/>
                </a:solidFill>
              </a:rPr>
              <a:t>explotar</a:t>
            </a:r>
            <a:r>
              <a:rPr lang="en-US" sz="1200" dirty="0">
                <a:solidFill>
                  <a:srgbClr val="FEFD0A"/>
                </a:solidFill>
              </a:rPr>
              <a:t> </a:t>
            </a:r>
            <a:r>
              <a:rPr lang="en-US" sz="1200" dirty="0" err="1">
                <a:solidFill>
                  <a:srgbClr val="FEFD0A"/>
                </a:solidFill>
              </a:rPr>
              <a:t>esta</a:t>
            </a:r>
            <a:r>
              <a:rPr lang="en-US" sz="1200" dirty="0">
                <a:solidFill>
                  <a:srgbClr val="FEFD0A"/>
                </a:solidFill>
              </a:rPr>
              <a:t> </a:t>
            </a:r>
            <a:r>
              <a:rPr lang="en-US" sz="1200" dirty="0" err="1">
                <a:solidFill>
                  <a:srgbClr val="FEFD0A"/>
                </a:solidFill>
              </a:rPr>
              <a:t>información</a:t>
            </a:r>
            <a:r>
              <a:rPr lang="en-US" sz="1200" dirty="0">
                <a:solidFill>
                  <a:srgbClr val="FEFD0A"/>
                </a:solidFill>
              </a:rPr>
              <a:t> y </a:t>
            </a:r>
            <a:r>
              <a:rPr lang="en-US" sz="1200" dirty="0" err="1">
                <a:solidFill>
                  <a:srgbClr val="FEFD0A"/>
                </a:solidFill>
              </a:rPr>
              <a:t>seguir</a:t>
            </a:r>
            <a:r>
              <a:rPr lang="en-US" sz="1200" dirty="0">
                <a:solidFill>
                  <a:srgbClr val="FEFD0A"/>
                </a:solidFill>
              </a:rPr>
              <a:t> </a:t>
            </a:r>
            <a:r>
              <a:rPr lang="en-US" sz="1200" dirty="0" err="1">
                <a:solidFill>
                  <a:srgbClr val="FEFD0A"/>
                </a:solidFill>
              </a:rPr>
              <a:t>invitando</a:t>
            </a:r>
            <a:r>
              <a:rPr lang="en-US" sz="1200" dirty="0">
                <a:solidFill>
                  <a:srgbClr val="FEFD0A"/>
                </a:solidFill>
              </a:rPr>
              <a:t> a </a:t>
            </a:r>
            <a:r>
              <a:rPr lang="en-US" sz="1200" dirty="0" err="1">
                <a:solidFill>
                  <a:srgbClr val="FEFD0A"/>
                </a:solidFill>
              </a:rPr>
              <a:t>suscrirbirse</a:t>
            </a:r>
            <a:r>
              <a:rPr lang="en-US" sz="1200" dirty="0">
                <a:solidFill>
                  <a:srgbClr val="FEFD0A"/>
                </a:solidFill>
              </a:rPr>
              <a:t> a sus clients </a:t>
            </a:r>
            <a:r>
              <a:rPr lang="en-US" sz="1200" dirty="0" err="1">
                <a:solidFill>
                  <a:srgbClr val="FEFD0A"/>
                </a:solidFill>
              </a:rPr>
              <a:t>activos</a:t>
            </a:r>
            <a:r>
              <a:rPr lang="en-US" sz="1200" dirty="0">
                <a:solidFill>
                  <a:srgbClr val="FEFD0A"/>
                </a:solidFill>
              </a:rPr>
              <a:t>. </a:t>
            </a:r>
            <a:r>
              <a:rPr lang="en-US" sz="1200" dirty="0" err="1">
                <a:solidFill>
                  <a:srgbClr val="FEFD0A"/>
                </a:solidFill>
              </a:rPr>
              <a:t>Esto</a:t>
            </a:r>
            <a:r>
              <a:rPr lang="en-US" sz="1200" dirty="0">
                <a:solidFill>
                  <a:srgbClr val="FEFD0A"/>
                </a:solidFill>
              </a:rPr>
              <a:t> </a:t>
            </a:r>
            <a:r>
              <a:rPr lang="en-US" sz="1200" dirty="0" err="1">
                <a:solidFill>
                  <a:srgbClr val="FEFD0A"/>
                </a:solidFill>
              </a:rPr>
              <a:t>también</a:t>
            </a:r>
            <a:r>
              <a:rPr lang="en-US" sz="1200" dirty="0">
                <a:solidFill>
                  <a:srgbClr val="FEFD0A"/>
                </a:solidFill>
              </a:rPr>
              <a:t> </a:t>
            </a:r>
            <a:r>
              <a:rPr lang="en-US" sz="1200" dirty="0" err="1">
                <a:solidFill>
                  <a:srgbClr val="FEFD0A"/>
                </a:solidFill>
              </a:rPr>
              <a:t>habla</a:t>
            </a:r>
            <a:r>
              <a:rPr lang="en-US" sz="1200" dirty="0">
                <a:solidFill>
                  <a:srgbClr val="FEFD0A"/>
                </a:solidFill>
              </a:rPr>
              <a:t> </a:t>
            </a:r>
            <a:r>
              <a:rPr lang="en-US" sz="1200" dirty="0" err="1">
                <a:solidFill>
                  <a:srgbClr val="FEFD0A"/>
                </a:solidFill>
              </a:rPr>
              <a:t>muy</a:t>
            </a:r>
            <a:r>
              <a:rPr lang="en-US" sz="1200" dirty="0">
                <a:solidFill>
                  <a:srgbClr val="FEFD0A"/>
                </a:solidFill>
              </a:rPr>
              <a:t> bien del product </a:t>
            </a:r>
            <a:r>
              <a:rPr lang="en-US" sz="1200" dirty="0" err="1">
                <a:solidFill>
                  <a:srgbClr val="FEFD0A"/>
                </a:solidFill>
              </a:rPr>
              <a:t>ofrecido</a:t>
            </a:r>
            <a:r>
              <a:rPr lang="en-US" sz="1200" dirty="0">
                <a:solidFill>
                  <a:srgbClr val="FEFD0A"/>
                </a:solidFill>
              </a:rPr>
              <a:t>, </a:t>
            </a:r>
            <a:r>
              <a:rPr lang="en-US" sz="1200" dirty="0" err="1">
                <a:solidFill>
                  <a:srgbClr val="FEFD0A"/>
                </a:solidFill>
              </a:rPr>
              <a:t>ya</a:t>
            </a:r>
            <a:r>
              <a:rPr lang="en-US" sz="1200" dirty="0">
                <a:solidFill>
                  <a:srgbClr val="FEFD0A"/>
                </a:solidFill>
              </a:rPr>
              <a:t> que los clients </a:t>
            </a:r>
            <a:r>
              <a:rPr lang="en-US" sz="1200" dirty="0" err="1">
                <a:solidFill>
                  <a:srgbClr val="FEFD0A"/>
                </a:solidFill>
              </a:rPr>
              <a:t>estan</a:t>
            </a:r>
            <a:r>
              <a:rPr lang="en-US" sz="1200" dirty="0">
                <a:solidFill>
                  <a:srgbClr val="FEFD0A"/>
                </a:solidFill>
              </a:rPr>
              <a:t> </a:t>
            </a:r>
            <a:r>
              <a:rPr lang="en-US" sz="1200" dirty="0" err="1">
                <a:solidFill>
                  <a:srgbClr val="FEFD0A"/>
                </a:solidFill>
              </a:rPr>
              <a:t>contentos</a:t>
            </a:r>
            <a:r>
              <a:rPr lang="en-US" sz="1200" dirty="0">
                <a:solidFill>
                  <a:srgbClr val="FEFD0A"/>
                </a:solidFill>
              </a:rPr>
              <a:t>.</a:t>
            </a:r>
          </a:p>
        </p:txBody>
      </p:sp>
      <p:sp>
        <p:nvSpPr>
          <p:cNvPr id="4" name="Slide Number Placeholder 3"/>
          <p:cNvSpPr>
            <a:spLocks noGrp="1"/>
          </p:cNvSpPr>
          <p:nvPr>
            <p:ph type="sldNum" sz="quarter" idx="5"/>
          </p:nvPr>
        </p:nvSpPr>
        <p:spPr/>
        <p:txBody>
          <a:bodyPr/>
          <a:lstStyle/>
          <a:p>
            <a:fld id="{9934FDF1-162B-5547-A05E-3C319E5609B4}" type="slidenum">
              <a:rPr lang="en-AR" smtClean="0"/>
              <a:t>22</a:t>
            </a:fld>
            <a:endParaRPr lang="en-AR"/>
          </a:p>
        </p:txBody>
      </p:sp>
    </p:spTree>
    <p:extLst>
      <p:ext uri="{BB962C8B-B14F-4D97-AF65-F5344CB8AC3E}">
        <p14:creationId xmlns:p14="http://schemas.microsoft.com/office/powerpoint/2010/main" val="3407842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El </a:t>
            </a:r>
            <a:r>
              <a:rPr lang="en-US" sz="1200" dirty="0" err="1">
                <a:solidFill>
                  <a:srgbClr val="FEFD0A"/>
                </a:solidFill>
              </a:rPr>
              <a:t>modelo</a:t>
            </a:r>
            <a:r>
              <a:rPr lang="en-US" sz="1200" dirty="0">
                <a:solidFill>
                  <a:srgbClr val="FEFD0A"/>
                </a:solidFill>
              </a:rPr>
              <a:t> que </a:t>
            </a:r>
            <a:r>
              <a:rPr lang="en-US" sz="1200" dirty="0" err="1">
                <a:solidFill>
                  <a:srgbClr val="FEFD0A"/>
                </a:solidFill>
              </a:rPr>
              <a:t>mejor</a:t>
            </a:r>
            <a:r>
              <a:rPr lang="en-US" sz="1200" dirty="0">
                <a:solidFill>
                  <a:srgbClr val="FEFD0A"/>
                </a:solidFill>
              </a:rPr>
              <a:t> performance </a:t>
            </a:r>
            <a:r>
              <a:rPr lang="en-US" sz="1200" dirty="0" err="1">
                <a:solidFill>
                  <a:srgbClr val="FEFD0A"/>
                </a:solidFill>
              </a:rPr>
              <a:t>obtuvo</a:t>
            </a:r>
            <a:r>
              <a:rPr lang="en-US" sz="1200" dirty="0">
                <a:solidFill>
                  <a:srgbClr val="FEFD0A"/>
                </a:solidFill>
              </a:rPr>
              <a:t> </a:t>
            </a:r>
            <a:r>
              <a:rPr lang="en-US" sz="1200" dirty="0" err="1">
                <a:solidFill>
                  <a:srgbClr val="FEFD0A"/>
                </a:solidFill>
              </a:rPr>
              <a:t>fue</a:t>
            </a:r>
            <a:r>
              <a:rPr lang="en-US" sz="1200" dirty="0">
                <a:solidFill>
                  <a:srgbClr val="FEFD0A"/>
                </a:solidFill>
              </a:rPr>
              <a:t> el de Bayes </a:t>
            </a:r>
            <a:r>
              <a:rPr lang="en-US" sz="1200" dirty="0" err="1">
                <a:solidFill>
                  <a:srgbClr val="FEFD0A"/>
                </a:solidFill>
              </a:rPr>
              <a:t>Ingenuo</a:t>
            </a:r>
            <a:r>
              <a:rPr lang="en-US" sz="1200" dirty="0">
                <a:solidFill>
                  <a:srgbClr val="FEFD0A"/>
                </a:solidFill>
              </a:rPr>
              <a:t>. El banco </a:t>
            </a:r>
            <a:r>
              <a:rPr lang="en-US" sz="1200" dirty="0" err="1">
                <a:solidFill>
                  <a:srgbClr val="FEFD0A"/>
                </a:solidFill>
              </a:rPr>
              <a:t>puede</a:t>
            </a:r>
            <a:r>
              <a:rPr lang="en-US" sz="1200" dirty="0">
                <a:solidFill>
                  <a:srgbClr val="FEFD0A"/>
                </a:solidFill>
              </a:rPr>
              <a:t> </a:t>
            </a:r>
            <a:r>
              <a:rPr lang="en-US" sz="1200" dirty="0" err="1">
                <a:solidFill>
                  <a:srgbClr val="FEFD0A"/>
                </a:solidFill>
              </a:rPr>
              <a:t>ahora</a:t>
            </a:r>
            <a:r>
              <a:rPr lang="en-US" sz="1200" dirty="0">
                <a:solidFill>
                  <a:srgbClr val="FEFD0A"/>
                </a:solidFill>
              </a:rPr>
              <a:t> </a:t>
            </a:r>
            <a:r>
              <a:rPr lang="en-US" sz="1200" dirty="0" err="1">
                <a:solidFill>
                  <a:srgbClr val="FEFD0A"/>
                </a:solidFill>
              </a:rPr>
              <a:t>hacer</a:t>
            </a:r>
            <a:r>
              <a:rPr lang="en-US" sz="1200" dirty="0">
                <a:solidFill>
                  <a:srgbClr val="FEFD0A"/>
                </a:solidFill>
              </a:rPr>
              <a:t> </a:t>
            </a:r>
            <a:r>
              <a:rPr lang="en-US" sz="1200" dirty="0" err="1">
                <a:solidFill>
                  <a:srgbClr val="FEFD0A"/>
                </a:solidFill>
              </a:rPr>
              <a:t>uso</a:t>
            </a:r>
            <a:r>
              <a:rPr lang="en-US" sz="1200" dirty="0">
                <a:solidFill>
                  <a:srgbClr val="FEFD0A"/>
                </a:solidFill>
              </a:rPr>
              <a:t> de la </a:t>
            </a:r>
            <a:r>
              <a:rPr lang="en-US" sz="1200" dirty="0" err="1">
                <a:solidFill>
                  <a:srgbClr val="FEFD0A"/>
                </a:solidFill>
              </a:rPr>
              <a:t>potencia</a:t>
            </a:r>
            <a:r>
              <a:rPr lang="en-US" sz="1200" dirty="0">
                <a:solidFill>
                  <a:srgbClr val="FEFD0A"/>
                </a:solidFill>
              </a:rPr>
              <a:t> del Machine Learning para </a:t>
            </a:r>
            <a:r>
              <a:rPr lang="en-US" sz="1200" dirty="0" err="1">
                <a:solidFill>
                  <a:srgbClr val="FEFD0A"/>
                </a:solidFill>
              </a:rPr>
              <a:t>testear</a:t>
            </a:r>
            <a:r>
              <a:rPr lang="en-US" sz="1200" dirty="0">
                <a:solidFill>
                  <a:srgbClr val="FEFD0A"/>
                </a:solidFill>
              </a:rPr>
              <a:t> sus </a:t>
            </a:r>
            <a:r>
              <a:rPr lang="en-US" sz="1200" dirty="0" err="1">
                <a:solidFill>
                  <a:srgbClr val="FEFD0A"/>
                </a:solidFill>
              </a:rPr>
              <a:t>campañas</a:t>
            </a:r>
            <a:r>
              <a:rPr lang="en-US" sz="1200" dirty="0">
                <a:solidFill>
                  <a:srgbClr val="FEFD0A"/>
                </a:solidFill>
              </a:rPr>
              <a:t> de Marketing con </a:t>
            </a:r>
            <a:r>
              <a:rPr lang="en-US" sz="1200" dirty="0" err="1">
                <a:solidFill>
                  <a:srgbClr val="FEFD0A"/>
                </a:solidFill>
              </a:rPr>
              <a:t>antelación</a:t>
            </a:r>
            <a:r>
              <a:rPr lang="en-US" sz="1200" dirty="0">
                <a:solidFill>
                  <a:srgbClr val="FEFD0A"/>
                </a:solidFill>
              </a:rPr>
              <a:t>, </a:t>
            </a:r>
            <a:r>
              <a:rPr lang="en-US" sz="1200" dirty="0" err="1">
                <a:solidFill>
                  <a:srgbClr val="FEFD0A"/>
                </a:solidFill>
              </a:rPr>
              <a:t>ahorrar</a:t>
            </a:r>
            <a:r>
              <a:rPr lang="en-US" sz="1200" dirty="0">
                <a:solidFill>
                  <a:srgbClr val="FEFD0A"/>
                </a:solidFill>
              </a:rPr>
              <a:t> </a:t>
            </a:r>
            <a:r>
              <a:rPr lang="en-US" sz="1200" dirty="0" err="1">
                <a:solidFill>
                  <a:srgbClr val="FEFD0A"/>
                </a:solidFill>
              </a:rPr>
              <a:t>costos</a:t>
            </a:r>
            <a:r>
              <a:rPr lang="en-US" sz="1200" dirty="0">
                <a:solidFill>
                  <a:srgbClr val="FEFD0A"/>
                </a:solidFill>
              </a:rPr>
              <a:t> </a:t>
            </a:r>
            <a:r>
              <a:rPr lang="en-US" sz="1200" dirty="0" err="1">
                <a:solidFill>
                  <a:srgbClr val="FEFD0A"/>
                </a:solidFill>
              </a:rPr>
              <a:t>evitando</a:t>
            </a:r>
            <a:r>
              <a:rPr lang="en-US" sz="1200" dirty="0">
                <a:solidFill>
                  <a:srgbClr val="FEFD0A"/>
                </a:solidFill>
              </a:rPr>
              <a:t> </a:t>
            </a:r>
            <a:r>
              <a:rPr lang="en-US" sz="1200" dirty="0" err="1">
                <a:solidFill>
                  <a:srgbClr val="FEFD0A"/>
                </a:solidFill>
              </a:rPr>
              <a:t>estrategias</a:t>
            </a:r>
            <a:r>
              <a:rPr lang="en-US" sz="1200" dirty="0">
                <a:solidFill>
                  <a:srgbClr val="FEFD0A"/>
                </a:solidFill>
              </a:rPr>
              <a:t> que no </a:t>
            </a:r>
            <a:r>
              <a:rPr lang="en-US" sz="1200" dirty="0" err="1">
                <a:solidFill>
                  <a:srgbClr val="FEFD0A"/>
                </a:solidFill>
              </a:rPr>
              <a:t>funcionen</a:t>
            </a:r>
            <a:r>
              <a:rPr lang="en-US" sz="1200" dirty="0">
                <a:solidFill>
                  <a:srgbClr val="FEFD0A"/>
                </a:solidFill>
              </a:rPr>
              <a:t> y </a:t>
            </a:r>
            <a:r>
              <a:rPr lang="en-US" sz="1200" dirty="0" err="1">
                <a:solidFill>
                  <a:srgbClr val="FEFD0A"/>
                </a:solidFill>
              </a:rPr>
              <a:t>ademas</a:t>
            </a:r>
            <a:r>
              <a:rPr lang="en-US" sz="1200" dirty="0">
                <a:solidFill>
                  <a:srgbClr val="FEFD0A"/>
                </a:solidFill>
              </a:rPr>
              <a:t> </a:t>
            </a:r>
            <a:r>
              <a:rPr lang="en-US" sz="1200" dirty="0" err="1">
                <a:solidFill>
                  <a:srgbClr val="FEFD0A"/>
                </a:solidFill>
              </a:rPr>
              <a:t>maximizar</a:t>
            </a:r>
            <a:r>
              <a:rPr lang="en-US" sz="1200" dirty="0">
                <a:solidFill>
                  <a:srgbClr val="FEFD0A"/>
                </a:solidFill>
              </a:rPr>
              <a:t> sus </a:t>
            </a:r>
            <a:r>
              <a:rPr lang="en-US" sz="1200" dirty="0" err="1">
                <a:solidFill>
                  <a:srgbClr val="FEFD0A"/>
                </a:solidFill>
              </a:rPr>
              <a:t>ganancias</a:t>
            </a:r>
            <a:r>
              <a:rPr lang="en-US" sz="1200" dirty="0">
                <a:solidFill>
                  <a:srgbClr val="FEFD0A"/>
                </a:solidFill>
              </a:rPr>
              <a:t> </a:t>
            </a:r>
            <a:r>
              <a:rPr lang="en-US" sz="1200" dirty="0" err="1">
                <a:solidFill>
                  <a:srgbClr val="FEFD0A"/>
                </a:solidFill>
              </a:rPr>
              <a:t>consiguiendo</a:t>
            </a:r>
            <a:r>
              <a:rPr lang="en-US" sz="1200" dirty="0">
                <a:solidFill>
                  <a:srgbClr val="FEFD0A"/>
                </a:solidFill>
              </a:rPr>
              <a:t> </a:t>
            </a:r>
            <a:r>
              <a:rPr lang="en-US" sz="1200" dirty="0" err="1">
                <a:solidFill>
                  <a:srgbClr val="FEFD0A"/>
                </a:solidFill>
              </a:rPr>
              <a:t>aun</a:t>
            </a:r>
            <a:r>
              <a:rPr lang="en-US" sz="1200" dirty="0">
                <a:solidFill>
                  <a:srgbClr val="FEFD0A"/>
                </a:solidFill>
              </a:rPr>
              <a:t> mas </a:t>
            </a:r>
            <a:r>
              <a:rPr lang="en-US" sz="1200" dirty="0" err="1">
                <a:solidFill>
                  <a:srgbClr val="FEFD0A"/>
                </a:solidFill>
              </a:rPr>
              <a:t>clientes</a:t>
            </a:r>
            <a:r>
              <a:rPr lang="en-US" sz="1200" dirty="0">
                <a:solidFill>
                  <a:srgbClr val="FEFD0A"/>
                </a:solidFill>
              </a:rPr>
              <a:t> </a:t>
            </a:r>
            <a:r>
              <a:rPr lang="en-US" sz="1200" dirty="0" err="1">
                <a:solidFill>
                  <a:srgbClr val="FEFD0A"/>
                </a:solidFill>
              </a:rPr>
              <a:t>suscriptos</a:t>
            </a:r>
            <a:r>
              <a:rPr lang="en-US" sz="1200" dirty="0">
                <a:solidFill>
                  <a:srgbClr val="FEFD0A"/>
                </a:solidFill>
              </a:rPr>
              <a:t>.</a:t>
            </a:r>
          </a:p>
        </p:txBody>
      </p:sp>
      <p:sp>
        <p:nvSpPr>
          <p:cNvPr id="4" name="Slide Number Placeholder 3"/>
          <p:cNvSpPr>
            <a:spLocks noGrp="1"/>
          </p:cNvSpPr>
          <p:nvPr>
            <p:ph type="sldNum" sz="quarter" idx="5"/>
          </p:nvPr>
        </p:nvSpPr>
        <p:spPr/>
        <p:txBody>
          <a:bodyPr/>
          <a:lstStyle/>
          <a:p>
            <a:fld id="{9934FDF1-162B-5547-A05E-3C319E5609B4}" type="slidenum">
              <a:rPr lang="en-AR" smtClean="0"/>
              <a:t>23</a:t>
            </a:fld>
            <a:endParaRPr lang="en-AR"/>
          </a:p>
        </p:txBody>
      </p:sp>
    </p:spTree>
    <p:extLst>
      <p:ext uri="{BB962C8B-B14F-4D97-AF65-F5344CB8AC3E}">
        <p14:creationId xmlns:p14="http://schemas.microsoft.com/office/powerpoint/2010/main" val="2977653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EFD0A"/>
                </a:solidFill>
              </a:rPr>
              <a:t>Para </a:t>
            </a:r>
            <a:r>
              <a:rPr lang="en-US" sz="1200" dirty="0" err="1">
                <a:solidFill>
                  <a:srgbClr val="FEFD0A"/>
                </a:solidFill>
              </a:rPr>
              <a:t>futuras</a:t>
            </a:r>
            <a:r>
              <a:rPr lang="en-US" sz="1200" dirty="0">
                <a:solidFill>
                  <a:srgbClr val="FEFD0A"/>
                </a:solidFill>
              </a:rPr>
              <a:t> </a:t>
            </a:r>
            <a:r>
              <a:rPr lang="en-US" sz="1200" dirty="0" err="1">
                <a:solidFill>
                  <a:srgbClr val="FEFD0A"/>
                </a:solidFill>
              </a:rPr>
              <a:t>implementaciones</a:t>
            </a:r>
            <a:r>
              <a:rPr lang="en-US" sz="1200" dirty="0">
                <a:solidFill>
                  <a:srgbClr val="FEFD0A"/>
                </a:solidFill>
              </a:rPr>
              <a:t> y </a:t>
            </a:r>
            <a:r>
              <a:rPr lang="en-US" sz="1200" dirty="0" err="1">
                <a:solidFill>
                  <a:srgbClr val="FEFD0A"/>
                </a:solidFill>
              </a:rPr>
              <a:t>mejoras</a:t>
            </a:r>
            <a:r>
              <a:rPr lang="en-US" sz="1200" dirty="0">
                <a:solidFill>
                  <a:srgbClr val="FEFD0A"/>
                </a:solidFill>
              </a:rPr>
              <a:t> se </a:t>
            </a:r>
            <a:r>
              <a:rPr lang="en-US" sz="1200" dirty="0" err="1">
                <a:solidFill>
                  <a:srgbClr val="FEFD0A"/>
                </a:solidFill>
              </a:rPr>
              <a:t>proponen</a:t>
            </a:r>
            <a:r>
              <a:rPr lang="en-US" sz="1200" dirty="0">
                <a:solidFill>
                  <a:srgbClr val="FEFD0A"/>
                </a:solidFill>
              </a:rPr>
              <a:t> </a:t>
            </a:r>
            <a:r>
              <a:rPr lang="en-US" sz="1200" dirty="0" err="1">
                <a:solidFill>
                  <a:srgbClr val="FEFD0A"/>
                </a:solidFill>
              </a:rPr>
              <a:t>cuatro</a:t>
            </a:r>
            <a:r>
              <a:rPr lang="en-US" sz="1200" dirty="0">
                <a:solidFill>
                  <a:srgbClr val="FEFD0A"/>
                </a:solidFill>
              </a:rPr>
              <a:t> ideas </a:t>
            </a:r>
            <a:r>
              <a:rPr lang="en-US" sz="1200" dirty="0" err="1">
                <a:solidFill>
                  <a:srgbClr val="FEFD0A"/>
                </a:solidFill>
              </a:rPr>
              <a:t>principales</a:t>
            </a:r>
            <a:r>
              <a:rPr lang="en-US" sz="1200" dirty="0">
                <a:solidFill>
                  <a:srgbClr val="FEFD0A"/>
                </a:solidFill>
              </a:rPr>
              <a:t>. </a:t>
            </a:r>
            <a:r>
              <a:rPr lang="en-US" sz="1200" dirty="0" err="1">
                <a:solidFill>
                  <a:srgbClr val="FEFD0A"/>
                </a:solidFill>
              </a:rPr>
              <a:t>En</a:t>
            </a:r>
            <a:r>
              <a:rPr lang="en-US" sz="1200" dirty="0">
                <a:solidFill>
                  <a:srgbClr val="FEFD0A"/>
                </a:solidFill>
              </a:rPr>
              <a:t> primer </a:t>
            </a:r>
            <a:r>
              <a:rPr lang="en-US" sz="1200" dirty="0" err="1">
                <a:solidFill>
                  <a:srgbClr val="FEFD0A"/>
                </a:solidFill>
              </a:rPr>
              <a:t>lugar</a:t>
            </a:r>
            <a:r>
              <a:rPr lang="en-US" sz="1200" dirty="0">
                <a:solidFill>
                  <a:srgbClr val="FEFD0A"/>
                </a:solidFill>
              </a:rPr>
              <a:t>, Es </a:t>
            </a:r>
            <a:r>
              <a:rPr lang="en-US" sz="1200" dirty="0" err="1">
                <a:solidFill>
                  <a:srgbClr val="FEFD0A"/>
                </a:solidFill>
              </a:rPr>
              <a:t>altamente</a:t>
            </a:r>
            <a:r>
              <a:rPr lang="en-US" sz="1200" dirty="0">
                <a:solidFill>
                  <a:srgbClr val="FEFD0A"/>
                </a:solidFill>
              </a:rPr>
              <a:t> </a:t>
            </a:r>
            <a:r>
              <a:rPr lang="en-US" sz="1200" dirty="0" err="1">
                <a:solidFill>
                  <a:srgbClr val="FEFD0A"/>
                </a:solidFill>
              </a:rPr>
              <a:t>recomendable</a:t>
            </a:r>
            <a:r>
              <a:rPr lang="en-US" sz="1200" dirty="0">
                <a:solidFill>
                  <a:srgbClr val="FEFD0A"/>
                </a:solidFill>
              </a:rPr>
              <a:t> que el </a:t>
            </a:r>
            <a:r>
              <a:rPr lang="en-US" sz="1200" dirty="0" err="1">
                <a:solidFill>
                  <a:srgbClr val="FEFD0A"/>
                </a:solidFill>
              </a:rPr>
              <a:t>cliente</a:t>
            </a:r>
            <a:r>
              <a:rPr lang="en-US" sz="1200" dirty="0">
                <a:solidFill>
                  <a:srgbClr val="FEFD0A"/>
                </a:solidFill>
              </a:rPr>
              <a:t> </a:t>
            </a:r>
            <a:r>
              <a:rPr lang="en-US" sz="1200" dirty="0" err="1">
                <a:solidFill>
                  <a:srgbClr val="FEFD0A"/>
                </a:solidFill>
              </a:rPr>
              <a:t>siga</a:t>
            </a:r>
            <a:r>
              <a:rPr lang="en-US" sz="1200" dirty="0">
                <a:solidFill>
                  <a:srgbClr val="FEFD0A"/>
                </a:solidFill>
              </a:rPr>
              <a:t> </a:t>
            </a:r>
            <a:r>
              <a:rPr lang="en-US" sz="1200" dirty="0" err="1">
                <a:solidFill>
                  <a:srgbClr val="FEFD0A"/>
                </a:solidFill>
              </a:rPr>
              <a:t>almacenando</a:t>
            </a:r>
            <a:r>
              <a:rPr lang="en-US" sz="1200" dirty="0">
                <a:solidFill>
                  <a:srgbClr val="FEFD0A"/>
                </a:solidFill>
              </a:rPr>
              <a:t> los </a:t>
            </a:r>
            <a:r>
              <a:rPr lang="en-US" sz="1200" dirty="0" err="1">
                <a:solidFill>
                  <a:srgbClr val="FEFD0A"/>
                </a:solidFill>
              </a:rPr>
              <a:t>datos</a:t>
            </a:r>
            <a:r>
              <a:rPr lang="en-US" sz="1200" dirty="0">
                <a:solidFill>
                  <a:srgbClr val="FEFD0A"/>
                </a:solidFill>
              </a:rPr>
              <a:t> de sus </a:t>
            </a:r>
            <a:r>
              <a:rPr lang="en-US" sz="1200" dirty="0" err="1">
                <a:solidFill>
                  <a:srgbClr val="FEFD0A"/>
                </a:solidFill>
              </a:rPr>
              <a:t>campañas</a:t>
            </a:r>
            <a:r>
              <a:rPr lang="en-US" sz="1200" dirty="0">
                <a:solidFill>
                  <a:srgbClr val="FEFD0A"/>
                </a:solidFill>
              </a:rPr>
              <a:t> </a:t>
            </a:r>
            <a:r>
              <a:rPr lang="en-US" sz="1200" dirty="0" err="1">
                <a:solidFill>
                  <a:srgbClr val="FEFD0A"/>
                </a:solidFill>
              </a:rPr>
              <a:t>futuras</a:t>
            </a:r>
            <a:r>
              <a:rPr lang="en-US" sz="1200" dirty="0">
                <a:solidFill>
                  <a:srgbClr val="FEFD0A"/>
                </a:solidFill>
              </a:rPr>
              <a:t> para </a:t>
            </a:r>
            <a:r>
              <a:rPr lang="en-US" sz="1200" dirty="0" err="1">
                <a:solidFill>
                  <a:srgbClr val="FEFD0A"/>
                </a:solidFill>
              </a:rPr>
              <a:t>seguir</a:t>
            </a:r>
            <a:r>
              <a:rPr lang="en-US" sz="1200" dirty="0">
                <a:solidFill>
                  <a:srgbClr val="FEFD0A"/>
                </a:solidFill>
              </a:rPr>
              <a:t> </a:t>
            </a:r>
            <a:r>
              <a:rPr lang="en-US" sz="1200" dirty="0" err="1">
                <a:solidFill>
                  <a:srgbClr val="FEFD0A"/>
                </a:solidFill>
              </a:rPr>
              <a:t>entrenando</a:t>
            </a:r>
            <a:r>
              <a:rPr lang="en-US" sz="1200" dirty="0">
                <a:solidFill>
                  <a:srgbClr val="FEFD0A"/>
                </a:solidFill>
              </a:rPr>
              <a:t> al </a:t>
            </a:r>
            <a:r>
              <a:rPr lang="en-US" sz="1200" dirty="0" err="1">
                <a:solidFill>
                  <a:srgbClr val="FEFD0A"/>
                </a:solidFill>
              </a:rPr>
              <a:t>modelo</a:t>
            </a:r>
            <a:r>
              <a:rPr lang="en-US" sz="1200" dirty="0">
                <a:solidFill>
                  <a:srgbClr val="FEFD0A"/>
                </a:solidFill>
              </a:rPr>
              <a:t> y </a:t>
            </a:r>
            <a:r>
              <a:rPr lang="en-US" sz="1200" dirty="0" err="1">
                <a:solidFill>
                  <a:srgbClr val="FEFD0A"/>
                </a:solidFill>
              </a:rPr>
              <a:t>aumentar</a:t>
            </a:r>
            <a:r>
              <a:rPr lang="en-US" sz="1200" dirty="0">
                <a:solidFill>
                  <a:srgbClr val="FEFD0A"/>
                </a:solidFill>
              </a:rPr>
              <a:t> la </a:t>
            </a:r>
            <a:r>
              <a:rPr lang="en-US" sz="1200" dirty="0" err="1">
                <a:solidFill>
                  <a:srgbClr val="FEFD0A"/>
                </a:solidFill>
              </a:rPr>
              <a:t>precisión</a:t>
            </a:r>
            <a:r>
              <a:rPr lang="en-US" sz="1200" dirty="0">
                <a:solidFill>
                  <a:srgbClr val="FEFD0A"/>
                </a:solidFill>
              </a:rPr>
              <a:t> de </a:t>
            </a:r>
            <a:r>
              <a:rPr lang="en-US" sz="1200" dirty="0" err="1">
                <a:solidFill>
                  <a:srgbClr val="FEFD0A"/>
                </a:solidFill>
              </a:rPr>
              <a:t>éste</a:t>
            </a:r>
            <a:r>
              <a:rPr lang="en-US" sz="1200" dirty="0">
                <a:solidFill>
                  <a:srgbClr val="FEFD0A"/>
                </a:solidFill>
              </a:rPr>
              <a:t>. </a:t>
            </a:r>
            <a:r>
              <a:rPr lang="en-US" sz="1200" dirty="0" err="1">
                <a:solidFill>
                  <a:srgbClr val="FEFD0A"/>
                </a:solidFill>
              </a:rPr>
              <a:t>Ademas</a:t>
            </a:r>
            <a:r>
              <a:rPr lang="en-US" sz="1200" dirty="0">
                <a:solidFill>
                  <a:srgbClr val="FEFD0A"/>
                </a:solidFill>
              </a:rPr>
              <a:t>, </a:t>
            </a:r>
            <a:r>
              <a:rPr lang="en-US" sz="1200" dirty="0" err="1">
                <a:solidFill>
                  <a:srgbClr val="FEFD0A"/>
                </a:solidFill>
              </a:rPr>
              <a:t>Seria</a:t>
            </a:r>
            <a:r>
              <a:rPr lang="en-US" sz="1200" dirty="0">
                <a:solidFill>
                  <a:srgbClr val="FEFD0A"/>
                </a:solidFill>
              </a:rPr>
              <a:t> </a:t>
            </a:r>
            <a:r>
              <a:rPr lang="en-US" sz="1200" dirty="0" err="1">
                <a:solidFill>
                  <a:srgbClr val="FEFD0A"/>
                </a:solidFill>
              </a:rPr>
              <a:t>interesante</a:t>
            </a:r>
            <a:r>
              <a:rPr lang="en-US" sz="1200" dirty="0">
                <a:solidFill>
                  <a:srgbClr val="FEFD0A"/>
                </a:solidFill>
              </a:rPr>
              <a:t> </a:t>
            </a:r>
            <a:r>
              <a:rPr lang="en-US" sz="1200" dirty="0" err="1">
                <a:solidFill>
                  <a:srgbClr val="FEFD0A"/>
                </a:solidFill>
              </a:rPr>
              <a:t>estudiar</a:t>
            </a:r>
            <a:r>
              <a:rPr lang="en-US" sz="1200" dirty="0">
                <a:solidFill>
                  <a:srgbClr val="FEFD0A"/>
                </a:solidFill>
              </a:rPr>
              <a:t> la performance de </a:t>
            </a:r>
            <a:r>
              <a:rPr lang="en-US" sz="1200" dirty="0" err="1">
                <a:solidFill>
                  <a:srgbClr val="FEFD0A"/>
                </a:solidFill>
              </a:rPr>
              <a:t>otros</a:t>
            </a:r>
            <a:r>
              <a:rPr lang="en-US" sz="1200" dirty="0">
                <a:solidFill>
                  <a:srgbClr val="FEFD0A"/>
                </a:solidFill>
              </a:rPr>
              <a:t> </a:t>
            </a:r>
            <a:r>
              <a:rPr lang="en-US" sz="1200" dirty="0" err="1">
                <a:solidFill>
                  <a:srgbClr val="FEFD0A"/>
                </a:solidFill>
              </a:rPr>
              <a:t>modelos</a:t>
            </a:r>
            <a:r>
              <a:rPr lang="en-US" sz="1200" dirty="0">
                <a:solidFill>
                  <a:srgbClr val="FEFD0A"/>
                </a:solidFill>
              </a:rPr>
              <a:t> de </a:t>
            </a:r>
            <a:r>
              <a:rPr lang="en-US" sz="1200" dirty="0" err="1">
                <a:solidFill>
                  <a:srgbClr val="FEFD0A"/>
                </a:solidFill>
              </a:rPr>
              <a:t>clasificación</a:t>
            </a:r>
            <a:r>
              <a:rPr lang="en-US" sz="1200" dirty="0">
                <a:solidFill>
                  <a:srgbClr val="FEFD0A"/>
                </a:solidFill>
              </a:rPr>
              <a:t> y/o </a:t>
            </a:r>
            <a:r>
              <a:rPr lang="en-US" sz="1200" dirty="0" err="1">
                <a:solidFill>
                  <a:srgbClr val="FEFD0A"/>
                </a:solidFill>
              </a:rPr>
              <a:t>incluir</a:t>
            </a:r>
            <a:r>
              <a:rPr lang="en-US" sz="1200" dirty="0">
                <a:solidFill>
                  <a:srgbClr val="FEFD0A"/>
                </a:solidFill>
              </a:rPr>
              <a:t> </a:t>
            </a:r>
            <a:r>
              <a:rPr lang="en-US" sz="1200" dirty="0" err="1">
                <a:solidFill>
                  <a:srgbClr val="FEFD0A"/>
                </a:solidFill>
              </a:rPr>
              <a:t>otros</a:t>
            </a:r>
            <a:r>
              <a:rPr lang="en-US" sz="1200" dirty="0">
                <a:solidFill>
                  <a:srgbClr val="FEFD0A"/>
                </a:solidFill>
              </a:rPr>
              <a:t> </a:t>
            </a:r>
            <a:r>
              <a:rPr lang="en-US" sz="1200" dirty="0" err="1">
                <a:solidFill>
                  <a:srgbClr val="FEFD0A"/>
                </a:solidFill>
              </a:rPr>
              <a:t>hyperparametros</a:t>
            </a:r>
            <a:r>
              <a:rPr lang="en-US" sz="1200" dirty="0">
                <a:solidFill>
                  <a:srgbClr val="FEFD0A"/>
                </a:solidFill>
              </a:rPr>
              <a:t> al </a:t>
            </a:r>
            <a:r>
              <a:rPr lang="en-US" sz="1200" dirty="0" err="1">
                <a:solidFill>
                  <a:srgbClr val="FEFD0A"/>
                </a:solidFill>
              </a:rPr>
              <a:t>entrenamiento</a:t>
            </a:r>
            <a:r>
              <a:rPr lang="en-US" sz="1200" dirty="0">
                <a:solidFill>
                  <a:srgbClr val="FEFD0A"/>
                </a:solidFill>
              </a:rPr>
              <a:t> de los </a:t>
            </a:r>
            <a:r>
              <a:rPr lang="en-US" sz="1200" dirty="0" err="1">
                <a:solidFill>
                  <a:srgbClr val="FEFD0A"/>
                </a:solidFill>
              </a:rPr>
              <a:t>modelos</a:t>
            </a:r>
            <a:r>
              <a:rPr lang="en-US" sz="1200" dirty="0">
                <a:solidFill>
                  <a:srgbClr val="FEFD0A"/>
                </a:solidFill>
              </a:rPr>
              <a:t>. </a:t>
            </a:r>
            <a:r>
              <a:rPr lang="en-US" sz="1200" dirty="0" err="1">
                <a:solidFill>
                  <a:srgbClr val="FEFD0A"/>
                </a:solidFill>
              </a:rPr>
              <a:t>En</a:t>
            </a:r>
            <a:r>
              <a:rPr lang="en-US" sz="1200" dirty="0">
                <a:solidFill>
                  <a:srgbClr val="FEFD0A"/>
                </a:solidFill>
              </a:rPr>
              <a:t> </a:t>
            </a:r>
            <a:r>
              <a:rPr lang="en-US" sz="1200" dirty="0" err="1">
                <a:solidFill>
                  <a:srgbClr val="FEFD0A"/>
                </a:solidFill>
              </a:rPr>
              <a:t>tercer</a:t>
            </a:r>
            <a:r>
              <a:rPr lang="en-US" sz="1200" dirty="0">
                <a:solidFill>
                  <a:srgbClr val="FEFD0A"/>
                </a:solidFill>
              </a:rPr>
              <a:t> </a:t>
            </a:r>
            <a:r>
              <a:rPr lang="en-US" sz="1200" dirty="0" err="1">
                <a:solidFill>
                  <a:srgbClr val="FEFD0A"/>
                </a:solidFill>
              </a:rPr>
              <a:t>lugar</a:t>
            </a:r>
            <a:r>
              <a:rPr lang="en-US" sz="1200" dirty="0">
                <a:solidFill>
                  <a:srgbClr val="FEFD0A"/>
                </a:solidFill>
              </a:rPr>
              <a:t>, </a:t>
            </a:r>
            <a:r>
              <a:rPr lang="en-US" sz="1200" dirty="0" err="1">
                <a:solidFill>
                  <a:srgbClr val="FEFD0A"/>
                </a:solidFill>
              </a:rPr>
              <a:t>Entrenar</a:t>
            </a:r>
            <a:r>
              <a:rPr lang="en-US" sz="1200" dirty="0">
                <a:solidFill>
                  <a:srgbClr val="FEFD0A"/>
                </a:solidFill>
              </a:rPr>
              <a:t> los </a:t>
            </a:r>
            <a:r>
              <a:rPr lang="en-US" sz="1200" dirty="0" err="1">
                <a:solidFill>
                  <a:srgbClr val="FEFD0A"/>
                </a:solidFill>
              </a:rPr>
              <a:t>modelos</a:t>
            </a:r>
            <a:r>
              <a:rPr lang="en-US" sz="1200" dirty="0">
                <a:solidFill>
                  <a:srgbClr val="FEFD0A"/>
                </a:solidFill>
              </a:rPr>
              <a:t> </a:t>
            </a:r>
            <a:r>
              <a:rPr lang="en-US" sz="1200" dirty="0" err="1">
                <a:solidFill>
                  <a:srgbClr val="FEFD0A"/>
                </a:solidFill>
              </a:rPr>
              <a:t>en</a:t>
            </a:r>
            <a:r>
              <a:rPr lang="en-US" sz="1200" dirty="0">
                <a:solidFill>
                  <a:srgbClr val="FEFD0A"/>
                </a:solidFill>
              </a:rPr>
              <a:t> la </a:t>
            </a:r>
            <a:r>
              <a:rPr lang="en-US" sz="1200" dirty="0" err="1">
                <a:solidFill>
                  <a:srgbClr val="FEFD0A"/>
                </a:solidFill>
              </a:rPr>
              <a:t>nube</a:t>
            </a:r>
            <a:r>
              <a:rPr lang="en-US" sz="1200" dirty="0">
                <a:solidFill>
                  <a:srgbClr val="FEFD0A"/>
                </a:solidFill>
              </a:rPr>
              <a:t> (</a:t>
            </a:r>
            <a:r>
              <a:rPr lang="en-US" sz="1200" dirty="0" err="1">
                <a:solidFill>
                  <a:srgbClr val="FEFD0A"/>
                </a:solidFill>
              </a:rPr>
              <a:t>Servicios</a:t>
            </a:r>
            <a:r>
              <a:rPr lang="en-US" sz="1200" dirty="0">
                <a:solidFill>
                  <a:srgbClr val="FEFD0A"/>
                </a:solidFill>
              </a:rPr>
              <a:t> cloud </a:t>
            </a:r>
            <a:r>
              <a:rPr lang="en-US" sz="1200" dirty="0" err="1">
                <a:solidFill>
                  <a:srgbClr val="FEFD0A"/>
                </a:solidFill>
              </a:rPr>
              <a:t>como</a:t>
            </a:r>
            <a:r>
              <a:rPr lang="en-US" sz="1200" dirty="0">
                <a:solidFill>
                  <a:srgbClr val="FEFD0A"/>
                </a:solidFill>
              </a:rPr>
              <a:t> </a:t>
            </a:r>
            <a:r>
              <a:rPr lang="en-US" sz="1200" dirty="0" err="1">
                <a:solidFill>
                  <a:srgbClr val="FEFD0A"/>
                </a:solidFill>
              </a:rPr>
              <a:t>aws</a:t>
            </a:r>
            <a:r>
              <a:rPr lang="en-US" sz="1200" dirty="0">
                <a:solidFill>
                  <a:srgbClr val="FEFD0A"/>
                </a:solidFill>
              </a:rPr>
              <a:t>, GCP, </a:t>
            </a:r>
            <a:r>
              <a:rPr lang="en-US" sz="1200" dirty="0" err="1">
                <a:solidFill>
                  <a:srgbClr val="FEFD0A"/>
                </a:solidFill>
              </a:rPr>
              <a:t>etc</a:t>
            </a:r>
            <a:r>
              <a:rPr lang="en-US" sz="1200" dirty="0">
                <a:solidFill>
                  <a:srgbClr val="FEFD0A"/>
                </a:solidFill>
              </a:rPr>
              <a:t>) </a:t>
            </a:r>
            <a:r>
              <a:rPr lang="en-US" sz="1200" dirty="0" err="1">
                <a:solidFill>
                  <a:srgbClr val="FEFD0A"/>
                </a:solidFill>
              </a:rPr>
              <a:t>permitiría</a:t>
            </a:r>
            <a:r>
              <a:rPr lang="en-US" sz="1200" dirty="0">
                <a:solidFill>
                  <a:srgbClr val="FEFD0A"/>
                </a:solidFill>
              </a:rPr>
              <a:t> </a:t>
            </a:r>
            <a:r>
              <a:rPr lang="en-US" sz="1200" dirty="0" err="1">
                <a:solidFill>
                  <a:srgbClr val="FEFD0A"/>
                </a:solidFill>
              </a:rPr>
              <a:t>ahorrar</a:t>
            </a:r>
            <a:r>
              <a:rPr lang="en-US" sz="1200" dirty="0">
                <a:solidFill>
                  <a:srgbClr val="FEFD0A"/>
                </a:solidFill>
              </a:rPr>
              <a:t> </a:t>
            </a:r>
            <a:r>
              <a:rPr lang="en-US" sz="1200" dirty="0" err="1">
                <a:solidFill>
                  <a:srgbClr val="FEFD0A"/>
                </a:solidFill>
              </a:rPr>
              <a:t>tiempos</a:t>
            </a:r>
            <a:r>
              <a:rPr lang="en-US" sz="1200" dirty="0">
                <a:solidFill>
                  <a:srgbClr val="FEFD0A"/>
                </a:solidFill>
              </a:rPr>
              <a:t> de </a:t>
            </a:r>
            <a:r>
              <a:rPr lang="en-US" sz="1200" dirty="0" err="1">
                <a:solidFill>
                  <a:srgbClr val="FEFD0A"/>
                </a:solidFill>
              </a:rPr>
              <a:t>entrenamiento</a:t>
            </a:r>
            <a:r>
              <a:rPr lang="en-US" sz="1200" dirty="0">
                <a:solidFill>
                  <a:srgbClr val="FEFD0A"/>
                </a:solidFill>
              </a:rPr>
              <a:t> de los </a:t>
            </a:r>
            <a:r>
              <a:rPr lang="en-US" sz="1200" dirty="0" err="1">
                <a:solidFill>
                  <a:srgbClr val="FEFD0A"/>
                </a:solidFill>
              </a:rPr>
              <a:t>modelos</a:t>
            </a:r>
            <a:r>
              <a:rPr lang="en-US" sz="1200" dirty="0">
                <a:solidFill>
                  <a:srgbClr val="FEFD0A"/>
                </a:solidFill>
              </a:rPr>
              <a:t>, </a:t>
            </a:r>
            <a:r>
              <a:rPr lang="en-US" sz="1200" dirty="0" err="1">
                <a:solidFill>
                  <a:srgbClr val="FEFD0A"/>
                </a:solidFill>
              </a:rPr>
              <a:t>escalarlos</a:t>
            </a:r>
            <a:r>
              <a:rPr lang="en-US" sz="1200" dirty="0">
                <a:solidFill>
                  <a:srgbClr val="FEFD0A"/>
                </a:solidFill>
              </a:rPr>
              <a:t> y hasta </a:t>
            </a:r>
            <a:r>
              <a:rPr lang="en-US" sz="1200" dirty="0" err="1">
                <a:solidFill>
                  <a:srgbClr val="FEFD0A"/>
                </a:solidFill>
              </a:rPr>
              <a:t>entrenar</a:t>
            </a:r>
            <a:r>
              <a:rPr lang="en-US" sz="1200" dirty="0">
                <a:solidFill>
                  <a:srgbClr val="FEFD0A"/>
                </a:solidFill>
              </a:rPr>
              <a:t> </a:t>
            </a:r>
            <a:r>
              <a:rPr lang="en-US" sz="1200" dirty="0" err="1">
                <a:solidFill>
                  <a:srgbClr val="FEFD0A"/>
                </a:solidFill>
              </a:rPr>
              <a:t>modelos</a:t>
            </a:r>
            <a:r>
              <a:rPr lang="en-US" sz="1200" dirty="0">
                <a:solidFill>
                  <a:srgbClr val="FEFD0A"/>
                </a:solidFill>
              </a:rPr>
              <a:t> que de forma local (</a:t>
            </a:r>
            <a:r>
              <a:rPr lang="en-US" sz="1200" dirty="0" err="1">
                <a:solidFill>
                  <a:srgbClr val="FEFD0A"/>
                </a:solidFill>
              </a:rPr>
              <a:t>en</a:t>
            </a:r>
            <a:r>
              <a:rPr lang="en-US" sz="1200" dirty="0">
                <a:solidFill>
                  <a:srgbClr val="FEFD0A"/>
                </a:solidFill>
              </a:rPr>
              <a:t> </a:t>
            </a:r>
            <a:r>
              <a:rPr lang="en-US" sz="1200" dirty="0" err="1">
                <a:solidFill>
                  <a:srgbClr val="FEFD0A"/>
                </a:solidFill>
              </a:rPr>
              <a:t>nuestras</a:t>
            </a:r>
            <a:r>
              <a:rPr lang="en-US" sz="1200" dirty="0">
                <a:solidFill>
                  <a:srgbClr val="FEFD0A"/>
                </a:solidFill>
              </a:rPr>
              <a:t> </a:t>
            </a:r>
            <a:r>
              <a:rPr lang="en-US" sz="1200" dirty="0" err="1">
                <a:solidFill>
                  <a:srgbClr val="FEFD0A"/>
                </a:solidFill>
              </a:rPr>
              <a:t>computadoras</a:t>
            </a:r>
            <a:r>
              <a:rPr lang="en-US" sz="1200" dirty="0">
                <a:solidFill>
                  <a:srgbClr val="FEFD0A"/>
                </a:solidFill>
              </a:rPr>
              <a:t>) </a:t>
            </a:r>
            <a:r>
              <a:rPr lang="en-US" sz="1200" dirty="0" err="1">
                <a:solidFill>
                  <a:srgbClr val="FEFD0A"/>
                </a:solidFill>
              </a:rPr>
              <a:t>seria</a:t>
            </a:r>
            <a:r>
              <a:rPr lang="en-US" sz="1200" dirty="0">
                <a:solidFill>
                  <a:srgbClr val="FEFD0A"/>
                </a:solidFill>
              </a:rPr>
              <a:t> </a:t>
            </a:r>
            <a:r>
              <a:rPr lang="en-US" sz="1200" dirty="0" err="1">
                <a:solidFill>
                  <a:srgbClr val="FEFD0A"/>
                </a:solidFill>
              </a:rPr>
              <a:t>imposible</a:t>
            </a:r>
            <a:r>
              <a:rPr lang="en-US" sz="1200" dirty="0">
                <a:solidFill>
                  <a:srgbClr val="FEFD0A"/>
                </a:solidFill>
              </a:rPr>
              <a:t>. Por ultimo, El </a:t>
            </a:r>
            <a:r>
              <a:rPr lang="en-US" sz="1200" dirty="0" err="1">
                <a:solidFill>
                  <a:srgbClr val="FEFD0A"/>
                </a:solidFill>
              </a:rPr>
              <a:t>cliente</a:t>
            </a:r>
            <a:r>
              <a:rPr lang="en-US" sz="1200" dirty="0">
                <a:solidFill>
                  <a:srgbClr val="FEFD0A"/>
                </a:solidFill>
              </a:rPr>
              <a:t> </a:t>
            </a:r>
            <a:r>
              <a:rPr lang="en-US" sz="1200" dirty="0" err="1">
                <a:solidFill>
                  <a:srgbClr val="FEFD0A"/>
                </a:solidFill>
              </a:rPr>
              <a:t>podría</a:t>
            </a:r>
            <a:r>
              <a:rPr lang="en-US" sz="1200" dirty="0">
                <a:solidFill>
                  <a:srgbClr val="FEFD0A"/>
                </a:solidFill>
              </a:rPr>
              <a:t> verse </a:t>
            </a:r>
            <a:r>
              <a:rPr lang="en-US" sz="1200" dirty="0" err="1">
                <a:solidFill>
                  <a:srgbClr val="FEFD0A"/>
                </a:solidFill>
              </a:rPr>
              <a:t>beneficiado</a:t>
            </a:r>
            <a:r>
              <a:rPr lang="en-US" sz="1200" dirty="0">
                <a:solidFill>
                  <a:srgbClr val="FEFD0A"/>
                </a:solidFill>
              </a:rPr>
              <a:t> de la </a:t>
            </a:r>
            <a:r>
              <a:rPr lang="en-US" sz="1200" dirty="0" err="1">
                <a:solidFill>
                  <a:srgbClr val="FEFD0A"/>
                </a:solidFill>
              </a:rPr>
              <a:t>aplicación</a:t>
            </a:r>
            <a:r>
              <a:rPr lang="en-US" sz="1200" dirty="0">
                <a:solidFill>
                  <a:srgbClr val="FEFD0A"/>
                </a:solidFill>
              </a:rPr>
              <a:t> de </a:t>
            </a:r>
            <a:r>
              <a:rPr lang="en-US" sz="1200" dirty="0" err="1">
                <a:solidFill>
                  <a:srgbClr val="FEFD0A"/>
                </a:solidFill>
              </a:rPr>
              <a:t>modelos</a:t>
            </a:r>
            <a:r>
              <a:rPr lang="en-US" sz="1200" dirty="0">
                <a:solidFill>
                  <a:srgbClr val="FEFD0A"/>
                </a:solidFill>
              </a:rPr>
              <a:t> de clustering, </a:t>
            </a:r>
            <a:r>
              <a:rPr lang="en-US" sz="1200" dirty="0" err="1">
                <a:solidFill>
                  <a:srgbClr val="FEFD0A"/>
                </a:solidFill>
              </a:rPr>
              <a:t>como</a:t>
            </a:r>
            <a:r>
              <a:rPr lang="en-US" sz="1200" dirty="0">
                <a:solidFill>
                  <a:srgbClr val="FEFD0A"/>
                </a:solidFill>
              </a:rPr>
              <a:t> K-means, para </a:t>
            </a:r>
            <a:r>
              <a:rPr lang="en-US" sz="1200" dirty="0" err="1">
                <a:solidFill>
                  <a:srgbClr val="FEFD0A"/>
                </a:solidFill>
              </a:rPr>
              <a:t>segmentar</a:t>
            </a:r>
            <a:r>
              <a:rPr lang="en-US" sz="1200" dirty="0">
                <a:solidFill>
                  <a:srgbClr val="FEFD0A"/>
                </a:solidFill>
              </a:rPr>
              <a:t> sus </a:t>
            </a:r>
            <a:r>
              <a:rPr lang="en-US" sz="1200" dirty="0" err="1">
                <a:solidFill>
                  <a:srgbClr val="FEFD0A"/>
                </a:solidFill>
              </a:rPr>
              <a:t>clientes</a:t>
            </a:r>
            <a:r>
              <a:rPr lang="en-US" sz="1200" dirty="0">
                <a:solidFill>
                  <a:srgbClr val="FEFD0A"/>
                </a:solidFill>
              </a:rPr>
              <a:t> y </a:t>
            </a:r>
            <a:r>
              <a:rPr lang="en-US" sz="1200" dirty="0" err="1">
                <a:solidFill>
                  <a:srgbClr val="FEFD0A"/>
                </a:solidFill>
              </a:rPr>
              <a:t>descubrir</a:t>
            </a:r>
            <a:r>
              <a:rPr lang="en-US" sz="1200" dirty="0">
                <a:solidFill>
                  <a:srgbClr val="FEFD0A"/>
                </a:solidFill>
              </a:rPr>
              <a:t> insights que </a:t>
            </a:r>
            <a:r>
              <a:rPr lang="en-US" sz="1200" dirty="0" err="1">
                <a:solidFill>
                  <a:srgbClr val="FEFD0A"/>
                </a:solidFill>
              </a:rPr>
              <a:t>podrían</a:t>
            </a:r>
            <a:r>
              <a:rPr lang="en-US" sz="1200" dirty="0">
                <a:solidFill>
                  <a:srgbClr val="FEFD0A"/>
                </a:solidFill>
              </a:rPr>
              <a:t> </a:t>
            </a:r>
            <a:r>
              <a:rPr lang="en-US" sz="1200" dirty="0" err="1">
                <a:solidFill>
                  <a:srgbClr val="FEFD0A"/>
                </a:solidFill>
              </a:rPr>
              <a:t>permanacer</a:t>
            </a:r>
            <a:r>
              <a:rPr lang="en-US" sz="1200" dirty="0">
                <a:solidFill>
                  <a:srgbClr val="FEFD0A"/>
                </a:solidFill>
              </a:rPr>
              <a:t> </a:t>
            </a:r>
            <a:r>
              <a:rPr lang="en-US" sz="1200" dirty="0" err="1">
                <a:solidFill>
                  <a:srgbClr val="FEFD0A"/>
                </a:solidFill>
              </a:rPr>
              <a:t>ocultos</a:t>
            </a:r>
            <a:r>
              <a:rPr lang="en-US" sz="1200" dirty="0">
                <a:solidFill>
                  <a:srgbClr val="FEFD0A"/>
                </a:solidFill>
              </a:rPr>
              <a:t> a los </a:t>
            </a:r>
            <a:r>
              <a:rPr lang="en-US" sz="1200" dirty="0" err="1">
                <a:solidFill>
                  <a:srgbClr val="FEFD0A"/>
                </a:solidFill>
              </a:rPr>
              <a:t>ojos</a:t>
            </a:r>
            <a:r>
              <a:rPr lang="en-US" sz="1200" dirty="0">
                <a:solidFill>
                  <a:srgbClr val="FEFD0A"/>
                </a:solidFill>
              </a:rPr>
              <a:t> de los </a:t>
            </a:r>
            <a:r>
              <a:rPr lang="en-US" sz="1200" dirty="0" err="1">
                <a:solidFill>
                  <a:srgbClr val="FEFD0A"/>
                </a:solidFill>
              </a:rPr>
              <a:t>analistas</a:t>
            </a:r>
            <a:r>
              <a:rPr lang="en-US" sz="1200" dirty="0">
                <a:solidFill>
                  <a:srgbClr val="FEFD0A"/>
                </a:solidFill>
              </a:rPr>
              <a:t> </a:t>
            </a:r>
            <a:r>
              <a:rPr lang="en-US" sz="1200" dirty="0" err="1">
                <a:solidFill>
                  <a:srgbClr val="FEFD0A"/>
                </a:solidFill>
              </a:rPr>
              <a:t>humanos</a:t>
            </a:r>
            <a:r>
              <a:rPr lang="en-US" sz="1200" dirty="0">
                <a:solidFill>
                  <a:srgbClr val="FEFD0A"/>
                </a:solidFill>
              </a:rPr>
              <a:t>.</a:t>
            </a:r>
          </a:p>
        </p:txBody>
      </p:sp>
      <p:sp>
        <p:nvSpPr>
          <p:cNvPr id="4" name="Slide Number Placeholder 3"/>
          <p:cNvSpPr>
            <a:spLocks noGrp="1"/>
          </p:cNvSpPr>
          <p:nvPr>
            <p:ph type="sldNum" sz="quarter" idx="5"/>
          </p:nvPr>
        </p:nvSpPr>
        <p:spPr/>
        <p:txBody>
          <a:bodyPr/>
          <a:lstStyle/>
          <a:p>
            <a:fld id="{9934FDF1-162B-5547-A05E-3C319E5609B4}" type="slidenum">
              <a:rPr lang="en-AR" smtClean="0"/>
              <a:t>24</a:t>
            </a:fld>
            <a:endParaRPr lang="en-AR"/>
          </a:p>
        </p:txBody>
      </p:sp>
    </p:spTree>
    <p:extLst>
      <p:ext uri="{BB962C8B-B14F-4D97-AF65-F5344CB8AC3E}">
        <p14:creationId xmlns:p14="http://schemas.microsoft.com/office/powerpoint/2010/main" val="3084516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Muchas gracias por llegar hasta aca! Espero saber de ustedes pronto.</a:t>
            </a:r>
          </a:p>
        </p:txBody>
      </p:sp>
      <p:sp>
        <p:nvSpPr>
          <p:cNvPr id="4" name="Slide Number Placeholder 3"/>
          <p:cNvSpPr>
            <a:spLocks noGrp="1"/>
          </p:cNvSpPr>
          <p:nvPr>
            <p:ph type="sldNum" sz="quarter" idx="5"/>
          </p:nvPr>
        </p:nvSpPr>
        <p:spPr/>
        <p:txBody>
          <a:bodyPr/>
          <a:lstStyle/>
          <a:p>
            <a:fld id="{9934FDF1-162B-5547-A05E-3C319E5609B4}" type="slidenum">
              <a:rPr lang="en-AR" smtClean="0"/>
              <a:t>25</a:t>
            </a:fld>
            <a:endParaRPr lang="en-AR"/>
          </a:p>
        </p:txBody>
      </p:sp>
    </p:spTree>
    <p:extLst>
      <p:ext uri="{BB962C8B-B14F-4D97-AF65-F5344CB8AC3E}">
        <p14:creationId xmlns:p14="http://schemas.microsoft.com/office/powerpoint/2010/main" val="1580667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a:t>
            </a:r>
            <a:r>
              <a:rPr lang="en-US" dirty="0"/>
              <a:t>s</a:t>
            </a:r>
            <a:r>
              <a:rPr lang="en-AR" dirty="0"/>
              <a:t>te Challenge busca, en primer lugar, entender y analizar la base de datos en profundiad, con el objetivo de descubrir nuevos insisghts que puedan agregar valor a las operaciones de nuestro cliente. Además, sedesea desarrollar un modelo predictivo de clasificacion binaria que utilice machine learning para predecir que clientes se van a suscribir al servicio que ofrece el banco. </a:t>
            </a:r>
          </a:p>
        </p:txBody>
      </p:sp>
      <p:sp>
        <p:nvSpPr>
          <p:cNvPr id="4" name="Slide Number Placeholder 3"/>
          <p:cNvSpPr>
            <a:spLocks noGrp="1"/>
          </p:cNvSpPr>
          <p:nvPr>
            <p:ph type="sldNum" sz="quarter" idx="5"/>
          </p:nvPr>
        </p:nvSpPr>
        <p:spPr/>
        <p:txBody>
          <a:bodyPr/>
          <a:lstStyle/>
          <a:p>
            <a:fld id="{9934FDF1-162B-5547-A05E-3C319E5609B4}" type="slidenum">
              <a:rPr lang="en-AR" smtClean="0"/>
              <a:t>3</a:t>
            </a:fld>
            <a:endParaRPr lang="en-AR"/>
          </a:p>
        </p:txBody>
      </p:sp>
    </p:spTree>
    <p:extLst>
      <p:ext uri="{BB962C8B-B14F-4D97-AF65-F5344CB8AC3E}">
        <p14:creationId xmlns:p14="http://schemas.microsoft.com/office/powerpoint/2010/main" val="1935230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procedimiendo adoptado para resolver este caso consistio a grandes rasgos en 7 pasos. En primer lugar, se comprendio la conformacion del dataset y se realizo una limpieza inicial de esta. Luego, se definio la variable que buscamos predecir con los modelos de ML. A continuacion se realizo un profundo analisis exploratorio del dataset. E</a:t>
            </a:r>
            <a:r>
              <a:rPr lang="en-US" dirty="0"/>
              <a:t>s</a:t>
            </a:r>
            <a:r>
              <a:rPr lang="en-AR" dirty="0"/>
              <a:t>te tuvo foco en describir cada categoria y en analizar el impacto y o correlacion de estas con la variable incognita. Para entender mejor los datos se realizaron diversas visualizaciones. Luego, se propusieron diversos modelos de ML y se los entreno para responder a la pregunta del cliente, un problema de clasificacion binaria. Una vez definidos los modelos, se predijo con estos la variable de salida. Se midio el desempeño de los distintos algoritmos y se eligio al modelo que performo mejor. Por ultimo, se realizo un resumen de los insights encontrados y se detallaron recomendaciones de negocio para explotar la informacion obtenida de los datos. En cuanto a las herramientas utilizadas para el analisis, se trabajo con las librerias mas reconocidas de Python, como por ejemplo Pandas, Numpy, Matplotlib y Schikit learn</a:t>
            </a:r>
          </a:p>
        </p:txBody>
      </p:sp>
      <p:sp>
        <p:nvSpPr>
          <p:cNvPr id="4" name="Slide Number Placeholder 3"/>
          <p:cNvSpPr>
            <a:spLocks noGrp="1"/>
          </p:cNvSpPr>
          <p:nvPr>
            <p:ph type="sldNum" sz="quarter" idx="5"/>
          </p:nvPr>
        </p:nvSpPr>
        <p:spPr/>
        <p:txBody>
          <a:bodyPr/>
          <a:lstStyle/>
          <a:p>
            <a:fld id="{9934FDF1-162B-5547-A05E-3C319E5609B4}" type="slidenum">
              <a:rPr lang="en-AR" smtClean="0"/>
              <a:t>4</a:t>
            </a:fld>
            <a:endParaRPr lang="en-AR"/>
          </a:p>
        </p:txBody>
      </p:sp>
    </p:spTree>
    <p:extLst>
      <p:ext uri="{BB962C8B-B14F-4D97-AF65-F5344CB8AC3E}">
        <p14:creationId xmlns:p14="http://schemas.microsoft.com/office/powerpoint/2010/main" val="253698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dataset en estudio tenia inicialmente 41mil filas y un total de 21 variables, o columnas., 10 de estas variables son numericas y 11 son categoricas. Y se defindiio como la variable a predecir. E</a:t>
            </a:r>
            <a:r>
              <a:rPr lang="en-US" dirty="0"/>
              <a:t>s</a:t>
            </a:r>
            <a:r>
              <a:rPr lang="en-AR" dirty="0"/>
              <a:t>ta indica si el cliente se suscribio o no al servicio</a:t>
            </a:r>
          </a:p>
        </p:txBody>
      </p:sp>
      <p:sp>
        <p:nvSpPr>
          <p:cNvPr id="4" name="Slide Number Placeholder 3"/>
          <p:cNvSpPr>
            <a:spLocks noGrp="1"/>
          </p:cNvSpPr>
          <p:nvPr>
            <p:ph type="sldNum" sz="quarter" idx="5"/>
          </p:nvPr>
        </p:nvSpPr>
        <p:spPr/>
        <p:txBody>
          <a:bodyPr/>
          <a:lstStyle/>
          <a:p>
            <a:fld id="{9934FDF1-162B-5547-A05E-3C319E5609B4}" type="slidenum">
              <a:rPr lang="en-AR" smtClean="0"/>
              <a:t>5</a:t>
            </a:fld>
            <a:endParaRPr lang="en-AR"/>
          </a:p>
        </p:txBody>
      </p:sp>
    </p:spTree>
    <p:extLst>
      <p:ext uri="{BB962C8B-B14F-4D97-AF65-F5344CB8AC3E}">
        <p14:creationId xmlns:p14="http://schemas.microsoft.com/office/powerpoint/2010/main" val="380781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Podemos agrupar a las columnas en dos grandes grupos: las que contienen datos generados u obtenidos por el departamento de marjketing de la empresa y las que se componenen por indicadores socio economicos del pais.</a:t>
            </a:r>
          </a:p>
          <a:p>
            <a:r>
              <a:rPr lang="en-AR" dirty="0"/>
              <a:t>La columna Y representa la variable a predcir en funcion del resto de las cateogrias. Es iuna variable binaria Si/no y la misma fue mapeada a valores numericos 0 y 1 para facilitar el procesamiento.</a:t>
            </a:r>
          </a:p>
        </p:txBody>
      </p:sp>
      <p:sp>
        <p:nvSpPr>
          <p:cNvPr id="4" name="Slide Number Placeholder 3"/>
          <p:cNvSpPr>
            <a:spLocks noGrp="1"/>
          </p:cNvSpPr>
          <p:nvPr>
            <p:ph type="sldNum" sz="quarter" idx="5"/>
          </p:nvPr>
        </p:nvSpPr>
        <p:spPr/>
        <p:txBody>
          <a:bodyPr/>
          <a:lstStyle/>
          <a:p>
            <a:fld id="{9934FDF1-162B-5547-A05E-3C319E5609B4}" type="slidenum">
              <a:rPr lang="en-AR" smtClean="0"/>
              <a:t>6</a:t>
            </a:fld>
            <a:endParaRPr lang="en-AR"/>
          </a:p>
        </p:txBody>
      </p:sp>
    </p:spTree>
    <p:extLst>
      <p:ext uri="{BB962C8B-B14F-4D97-AF65-F5344CB8AC3E}">
        <p14:creationId xmlns:p14="http://schemas.microsoft.com/office/powerpoint/2010/main" val="317956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dataset contenia una serie de valores faltantes. Los mismos estaban taggeados con la palabra clave ”unknown”. Para eliminar esta palabra clave, se escribió una funcion especifica cuya tarea es contar el porcentaje de faltantes por cada categoria. Una vez encontradas las principales categorias con valores desconocidos, se decidio eliminar dichas filas. Se opto por una eliminacion y no por un reemplazo de valores ya que se prefirio no condicionar los resultados que pudieran depender de variables categoricas. Una vez realizada la limpieza de datos faltantes, el dataset quedó con aproximadamente 38300 filas.</a:t>
            </a:r>
          </a:p>
        </p:txBody>
      </p:sp>
      <p:sp>
        <p:nvSpPr>
          <p:cNvPr id="4" name="Slide Number Placeholder 3"/>
          <p:cNvSpPr>
            <a:spLocks noGrp="1"/>
          </p:cNvSpPr>
          <p:nvPr>
            <p:ph type="sldNum" sz="quarter" idx="5"/>
          </p:nvPr>
        </p:nvSpPr>
        <p:spPr/>
        <p:txBody>
          <a:bodyPr/>
          <a:lstStyle/>
          <a:p>
            <a:fld id="{9934FDF1-162B-5547-A05E-3C319E5609B4}" type="slidenum">
              <a:rPr lang="en-AR" smtClean="0"/>
              <a:t>7</a:t>
            </a:fld>
            <a:endParaRPr lang="en-AR"/>
          </a:p>
        </p:txBody>
      </p:sp>
    </p:spTree>
    <p:extLst>
      <p:ext uri="{BB962C8B-B14F-4D97-AF65-F5344CB8AC3E}">
        <p14:creationId xmlns:p14="http://schemas.microsoft.com/office/powerpoint/2010/main" val="159418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siguiente paso fue analizar una por una las categorias del dataset con el objetivo de entender mejor las caracteristicas de cada columna. Para optimizar el proceso y mantener el codigo legible se escribieron funciones para describir cada categoria y para estudiar el impacto de estas sobre la variable a predecir. </a:t>
            </a:r>
          </a:p>
        </p:txBody>
      </p:sp>
      <p:sp>
        <p:nvSpPr>
          <p:cNvPr id="4" name="Slide Number Placeholder 3"/>
          <p:cNvSpPr>
            <a:spLocks noGrp="1"/>
          </p:cNvSpPr>
          <p:nvPr>
            <p:ph type="sldNum" sz="quarter" idx="5"/>
          </p:nvPr>
        </p:nvSpPr>
        <p:spPr/>
        <p:txBody>
          <a:bodyPr/>
          <a:lstStyle/>
          <a:p>
            <a:fld id="{9934FDF1-162B-5547-A05E-3C319E5609B4}" type="slidenum">
              <a:rPr lang="en-AR" smtClean="0"/>
              <a:t>8</a:t>
            </a:fld>
            <a:endParaRPr lang="en-AR"/>
          </a:p>
        </p:txBody>
      </p:sp>
    </p:spTree>
    <p:extLst>
      <p:ext uri="{BB962C8B-B14F-4D97-AF65-F5344CB8AC3E}">
        <p14:creationId xmlns:p14="http://schemas.microsoft.com/office/powerpoint/2010/main" val="3074716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a:t>Se utilzo pandas matplotlib, numpy y seaborn.</a:t>
            </a:r>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9</a:t>
            </a:fld>
            <a:endParaRPr lang="en-AR"/>
          </a:p>
        </p:txBody>
      </p:sp>
    </p:spTree>
    <p:extLst>
      <p:ext uri="{BB962C8B-B14F-4D97-AF65-F5344CB8AC3E}">
        <p14:creationId xmlns:p14="http://schemas.microsoft.com/office/powerpoint/2010/main" val="805517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4445-CD78-D64E-A87A-D146D2268D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R"/>
          </a:p>
        </p:txBody>
      </p:sp>
      <p:sp>
        <p:nvSpPr>
          <p:cNvPr id="3" name="Subtitle 2">
            <a:extLst>
              <a:ext uri="{FF2B5EF4-FFF2-40B4-BE49-F238E27FC236}">
                <a16:creationId xmlns:a16="http://schemas.microsoft.com/office/drawing/2014/main" id="{EF9FA90E-81B1-F148-BCCD-07F3A2BB8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R"/>
          </a:p>
        </p:txBody>
      </p:sp>
      <p:sp>
        <p:nvSpPr>
          <p:cNvPr id="4" name="Date Placeholder 3">
            <a:extLst>
              <a:ext uri="{FF2B5EF4-FFF2-40B4-BE49-F238E27FC236}">
                <a16:creationId xmlns:a16="http://schemas.microsoft.com/office/drawing/2014/main" id="{F379354A-702F-A84D-9162-ACA3DFD394E9}"/>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1091C8AF-DCD1-2640-8AE3-CE6108BF4BC5}"/>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05A4F80-6DFB-934D-B2CD-837AFF31401C}"/>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62924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BE61-689F-AC41-B5C5-6633CAB8920F}"/>
              </a:ext>
            </a:extLst>
          </p:cNvPr>
          <p:cNvSpPr>
            <a:spLocks noGrp="1"/>
          </p:cNvSpPr>
          <p:nvPr>
            <p:ph type="title"/>
          </p:nvPr>
        </p:nvSpPr>
        <p:spPr/>
        <p:txBody>
          <a:bodyPr/>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2E0814F8-2140-7E47-A8D6-83FDBD4BF1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A66F9C-2186-E94D-91E7-446B113EEC80}"/>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0BB7C31F-3E14-4C4F-8CC6-AF88633825E8}"/>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C37DC86-CBF6-9747-BD54-4D37864AAF9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44840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5EF7A-A3F6-E247-BA27-30DAD49F7F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9175A421-E3C9-0649-BEBC-3D8AD8522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158DFF-D6A9-FF41-8F46-7DB2C876F98C}"/>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EA619F13-D688-574F-A458-48B9694B01E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7BDB90D9-F08D-594A-BB5B-DAE5E86341C9}"/>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59979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8FC4-D2F2-7240-BE44-454F58CCAFC2}"/>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3C23164A-BF66-CC41-8922-D54E7B5B4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A5C2931-3B5C-924C-A2E4-F34AB0CBF29F}"/>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92F9C3CE-CC2F-D24F-8A97-F50DD6AB9D9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73F7DCF-DCDA-434F-99E0-3D198A86361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91625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5CC-DDB5-F141-9D11-824ED42A60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R"/>
          </a:p>
        </p:txBody>
      </p:sp>
      <p:sp>
        <p:nvSpPr>
          <p:cNvPr id="3" name="Text Placeholder 2">
            <a:extLst>
              <a:ext uri="{FF2B5EF4-FFF2-40B4-BE49-F238E27FC236}">
                <a16:creationId xmlns:a16="http://schemas.microsoft.com/office/drawing/2014/main" id="{2E2BA26E-5908-2042-9B95-586784A837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E35B1-22DF-3940-8914-92F208AABB6F}"/>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EBCE259F-2187-8049-BC32-B29712F5FDEC}"/>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80EE7538-6575-8C46-8FA2-27778487714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44656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095E-5D00-E348-9D27-E8454484EF7C}"/>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D578102F-DE10-8B40-99ED-A711123D99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Content Placeholder 3">
            <a:extLst>
              <a:ext uri="{FF2B5EF4-FFF2-40B4-BE49-F238E27FC236}">
                <a16:creationId xmlns:a16="http://schemas.microsoft.com/office/drawing/2014/main" id="{3AB82700-C860-B042-AB4D-102EDA0B2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Date Placeholder 4">
            <a:extLst>
              <a:ext uri="{FF2B5EF4-FFF2-40B4-BE49-F238E27FC236}">
                <a16:creationId xmlns:a16="http://schemas.microsoft.com/office/drawing/2014/main" id="{56776468-D685-484D-A5D1-7A0725B85E3D}"/>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6" name="Footer Placeholder 5">
            <a:extLst>
              <a:ext uri="{FF2B5EF4-FFF2-40B4-BE49-F238E27FC236}">
                <a16:creationId xmlns:a16="http://schemas.microsoft.com/office/drawing/2014/main" id="{22B923BC-65CD-014B-8E4E-ADD5B250729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80809426-2645-D64E-A72C-2817EAB77D01}"/>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65526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B7AE-16F4-E243-88DE-A4547B63C2B9}"/>
              </a:ext>
            </a:extLst>
          </p:cNvPr>
          <p:cNvSpPr>
            <a:spLocks noGrp="1"/>
          </p:cNvSpPr>
          <p:nvPr>
            <p:ph type="title"/>
          </p:nvPr>
        </p:nvSpPr>
        <p:spPr>
          <a:xfrm>
            <a:off x="839788" y="365125"/>
            <a:ext cx="10515600" cy="1325563"/>
          </a:xfrm>
        </p:spPr>
        <p:txBody>
          <a:bodyPr/>
          <a:lstStyle/>
          <a:p>
            <a:r>
              <a:rPr lang="en-US"/>
              <a:t>Click to edit Master title style</a:t>
            </a:r>
            <a:endParaRPr lang="en-AR"/>
          </a:p>
        </p:txBody>
      </p:sp>
      <p:sp>
        <p:nvSpPr>
          <p:cNvPr id="3" name="Text Placeholder 2">
            <a:extLst>
              <a:ext uri="{FF2B5EF4-FFF2-40B4-BE49-F238E27FC236}">
                <a16:creationId xmlns:a16="http://schemas.microsoft.com/office/drawing/2014/main" id="{1B0282B1-9FB3-C74F-B79B-0B5C04BDA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E0EAE-57A0-1E45-BB49-F5DB76CDC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Text Placeholder 4">
            <a:extLst>
              <a:ext uri="{FF2B5EF4-FFF2-40B4-BE49-F238E27FC236}">
                <a16:creationId xmlns:a16="http://schemas.microsoft.com/office/drawing/2014/main" id="{30FEE50B-A5C8-AE4B-86BE-2EEDA8A4D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0831A1-6F90-AE4C-8120-E3664362D0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7" name="Date Placeholder 6">
            <a:extLst>
              <a:ext uri="{FF2B5EF4-FFF2-40B4-BE49-F238E27FC236}">
                <a16:creationId xmlns:a16="http://schemas.microsoft.com/office/drawing/2014/main" id="{F9D21DBF-F5AC-054C-B0D3-C259469DB9A9}"/>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8" name="Footer Placeholder 7">
            <a:extLst>
              <a:ext uri="{FF2B5EF4-FFF2-40B4-BE49-F238E27FC236}">
                <a16:creationId xmlns:a16="http://schemas.microsoft.com/office/drawing/2014/main" id="{46F29F46-F32A-0942-9CC3-3C8CBDCD815F}"/>
              </a:ext>
            </a:extLst>
          </p:cNvPr>
          <p:cNvSpPr>
            <a:spLocks noGrp="1"/>
          </p:cNvSpPr>
          <p:nvPr>
            <p:ph type="ftr" sz="quarter" idx="11"/>
          </p:nvPr>
        </p:nvSpPr>
        <p:spPr/>
        <p:txBody>
          <a:bodyPr/>
          <a:lstStyle/>
          <a:p>
            <a:endParaRPr lang="en-AR"/>
          </a:p>
        </p:txBody>
      </p:sp>
      <p:sp>
        <p:nvSpPr>
          <p:cNvPr id="9" name="Slide Number Placeholder 8">
            <a:extLst>
              <a:ext uri="{FF2B5EF4-FFF2-40B4-BE49-F238E27FC236}">
                <a16:creationId xmlns:a16="http://schemas.microsoft.com/office/drawing/2014/main" id="{9DD78C39-9072-0E49-AD19-613E48832C9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94631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8AAB-7E82-7849-950E-BA5E8E338417}"/>
              </a:ext>
            </a:extLst>
          </p:cNvPr>
          <p:cNvSpPr>
            <a:spLocks noGrp="1"/>
          </p:cNvSpPr>
          <p:nvPr>
            <p:ph type="title"/>
          </p:nvPr>
        </p:nvSpPr>
        <p:spPr/>
        <p:txBody>
          <a:bodyPr/>
          <a:lstStyle/>
          <a:p>
            <a:r>
              <a:rPr lang="en-US"/>
              <a:t>Click to edit Master title style</a:t>
            </a:r>
            <a:endParaRPr lang="en-AR"/>
          </a:p>
        </p:txBody>
      </p:sp>
      <p:sp>
        <p:nvSpPr>
          <p:cNvPr id="3" name="Date Placeholder 2">
            <a:extLst>
              <a:ext uri="{FF2B5EF4-FFF2-40B4-BE49-F238E27FC236}">
                <a16:creationId xmlns:a16="http://schemas.microsoft.com/office/drawing/2014/main" id="{8093074B-F2F1-2C49-87B4-F12CE7D651DC}"/>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4" name="Footer Placeholder 3">
            <a:extLst>
              <a:ext uri="{FF2B5EF4-FFF2-40B4-BE49-F238E27FC236}">
                <a16:creationId xmlns:a16="http://schemas.microsoft.com/office/drawing/2014/main" id="{E96DEBC6-90A0-864E-9FAD-12DC1D7F9361}"/>
              </a:ext>
            </a:extLst>
          </p:cNvPr>
          <p:cNvSpPr>
            <a:spLocks noGrp="1"/>
          </p:cNvSpPr>
          <p:nvPr>
            <p:ph type="ftr" sz="quarter" idx="11"/>
          </p:nvPr>
        </p:nvSpPr>
        <p:spPr/>
        <p:txBody>
          <a:bodyPr/>
          <a:lstStyle/>
          <a:p>
            <a:endParaRPr lang="en-AR"/>
          </a:p>
        </p:txBody>
      </p:sp>
      <p:sp>
        <p:nvSpPr>
          <p:cNvPr id="5" name="Slide Number Placeholder 4">
            <a:extLst>
              <a:ext uri="{FF2B5EF4-FFF2-40B4-BE49-F238E27FC236}">
                <a16:creationId xmlns:a16="http://schemas.microsoft.com/office/drawing/2014/main" id="{120528D1-1937-584A-B55D-710DE0FC46BE}"/>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99529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46CD0E-5D08-7542-946B-64863516382C}"/>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3" name="Footer Placeholder 2">
            <a:extLst>
              <a:ext uri="{FF2B5EF4-FFF2-40B4-BE49-F238E27FC236}">
                <a16:creationId xmlns:a16="http://schemas.microsoft.com/office/drawing/2014/main" id="{84C2E498-D4A8-6249-B836-244E3976BF7D}"/>
              </a:ext>
            </a:extLst>
          </p:cNvPr>
          <p:cNvSpPr>
            <a:spLocks noGrp="1"/>
          </p:cNvSpPr>
          <p:nvPr>
            <p:ph type="ftr" sz="quarter" idx="11"/>
          </p:nvPr>
        </p:nvSpPr>
        <p:spPr/>
        <p:txBody>
          <a:bodyPr/>
          <a:lstStyle/>
          <a:p>
            <a:endParaRPr lang="en-AR"/>
          </a:p>
        </p:txBody>
      </p:sp>
      <p:sp>
        <p:nvSpPr>
          <p:cNvPr id="4" name="Slide Number Placeholder 3">
            <a:extLst>
              <a:ext uri="{FF2B5EF4-FFF2-40B4-BE49-F238E27FC236}">
                <a16:creationId xmlns:a16="http://schemas.microsoft.com/office/drawing/2014/main" id="{01C7A7FC-AE45-E24C-860F-ED0C0CCA14F4}"/>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7052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238F-DAB8-344A-B4C9-066F43FDA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Content Placeholder 2">
            <a:extLst>
              <a:ext uri="{FF2B5EF4-FFF2-40B4-BE49-F238E27FC236}">
                <a16:creationId xmlns:a16="http://schemas.microsoft.com/office/drawing/2014/main" id="{E5004BE8-7464-1040-9B79-B686ECC10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Text Placeholder 3">
            <a:extLst>
              <a:ext uri="{FF2B5EF4-FFF2-40B4-BE49-F238E27FC236}">
                <a16:creationId xmlns:a16="http://schemas.microsoft.com/office/drawing/2014/main" id="{F961B2D3-8A9C-0444-B743-96E72447F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7856E-A3BA-D940-96C4-8E1634B7EAF3}"/>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6" name="Footer Placeholder 5">
            <a:extLst>
              <a:ext uri="{FF2B5EF4-FFF2-40B4-BE49-F238E27FC236}">
                <a16:creationId xmlns:a16="http://schemas.microsoft.com/office/drawing/2014/main" id="{E2197639-1A08-A142-BA43-72F1128666D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09434A8A-8AAF-1340-92FF-107B672AF45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98012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7B30-3569-9A4F-A055-C7F25B08F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Picture Placeholder 2">
            <a:extLst>
              <a:ext uri="{FF2B5EF4-FFF2-40B4-BE49-F238E27FC236}">
                <a16:creationId xmlns:a16="http://schemas.microsoft.com/office/drawing/2014/main" id="{B222E34A-2F07-9E40-A760-7A81FE172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R"/>
          </a:p>
        </p:txBody>
      </p:sp>
      <p:sp>
        <p:nvSpPr>
          <p:cNvPr id="4" name="Text Placeholder 3">
            <a:extLst>
              <a:ext uri="{FF2B5EF4-FFF2-40B4-BE49-F238E27FC236}">
                <a16:creationId xmlns:a16="http://schemas.microsoft.com/office/drawing/2014/main" id="{8A87CFAE-65C0-3C42-8BA8-333082845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26F1A-7A3F-9B41-9B82-2E52835D1145}"/>
              </a:ext>
            </a:extLst>
          </p:cNvPr>
          <p:cNvSpPr>
            <a:spLocks noGrp="1"/>
          </p:cNvSpPr>
          <p:nvPr>
            <p:ph type="dt" sz="half" idx="10"/>
          </p:nvPr>
        </p:nvSpPr>
        <p:spPr/>
        <p:txBody>
          <a:bodyPr/>
          <a:lstStyle/>
          <a:p>
            <a:fld id="{C04174FC-1B71-C742-A47B-B84C9AB09A82}" type="datetimeFigureOut">
              <a:rPr lang="en-AR" smtClean="0"/>
              <a:t>26/01/2022</a:t>
            </a:fld>
            <a:endParaRPr lang="en-AR"/>
          </a:p>
        </p:txBody>
      </p:sp>
      <p:sp>
        <p:nvSpPr>
          <p:cNvPr id="6" name="Footer Placeholder 5">
            <a:extLst>
              <a:ext uri="{FF2B5EF4-FFF2-40B4-BE49-F238E27FC236}">
                <a16:creationId xmlns:a16="http://schemas.microsoft.com/office/drawing/2014/main" id="{BC5C398F-02C9-AA47-9355-2DD0D83CA262}"/>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9D247E1D-97CC-BD41-99E9-C813A7D10D7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24924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AE498C-E34E-7E44-A9B6-5E74F51D8B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R"/>
          </a:p>
        </p:txBody>
      </p:sp>
      <p:sp>
        <p:nvSpPr>
          <p:cNvPr id="3" name="Text Placeholder 2">
            <a:extLst>
              <a:ext uri="{FF2B5EF4-FFF2-40B4-BE49-F238E27FC236}">
                <a16:creationId xmlns:a16="http://schemas.microsoft.com/office/drawing/2014/main" id="{FCF8A32F-B5D3-A543-95FE-9AA493A34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E061AB51-D49E-8C40-9D90-67B6383CC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174FC-1B71-C742-A47B-B84C9AB09A82}" type="datetimeFigureOut">
              <a:rPr lang="en-AR" smtClean="0"/>
              <a:t>26/01/2022</a:t>
            </a:fld>
            <a:endParaRPr lang="en-AR"/>
          </a:p>
        </p:txBody>
      </p:sp>
      <p:sp>
        <p:nvSpPr>
          <p:cNvPr id="5" name="Footer Placeholder 4">
            <a:extLst>
              <a:ext uri="{FF2B5EF4-FFF2-40B4-BE49-F238E27FC236}">
                <a16:creationId xmlns:a16="http://schemas.microsoft.com/office/drawing/2014/main" id="{4F7D58A3-F9C8-EE48-9C5D-1C2D89021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R"/>
          </a:p>
        </p:txBody>
      </p:sp>
      <p:sp>
        <p:nvSpPr>
          <p:cNvPr id="6" name="Slide Number Placeholder 5">
            <a:extLst>
              <a:ext uri="{FF2B5EF4-FFF2-40B4-BE49-F238E27FC236}">
                <a16:creationId xmlns:a16="http://schemas.microsoft.com/office/drawing/2014/main" id="{5938B732-BFAE-BB45-8471-270CB9D17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46A46-3405-2A48-9DE8-3DB0EF9DEEBB}" type="slidenum">
              <a:rPr lang="en-AR" smtClean="0"/>
              <a:t>‹#›</a:t>
            </a:fld>
            <a:endParaRPr lang="en-AR"/>
          </a:p>
        </p:txBody>
      </p:sp>
    </p:spTree>
    <p:extLst>
      <p:ext uri="{BB962C8B-B14F-4D97-AF65-F5344CB8AC3E}">
        <p14:creationId xmlns:p14="http://schemas.microsoft.com/office/powerpoint/2010/main" val="1328203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notesSlide" Target="../notesSlides/notesSlide11.xml"/><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9.png"/><Relationship Id="rId11" Type="http://schemas.openxmlformats.org/officeDocument/2006/relationships/image" Target="../media/image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notesSlide" Target="../notesSlides/notesSlide12.xml"/><Relationship Id="rId9"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audio" Target="../media/media14.m4a"/><Relationship Id="rId7" Type="http://schemas.openxmlformats.org/officeDocument/2006/relationships/image" Target="../media/image14.png"/><Relationship Id="rId2" Type="http://schemas.microsoft.com/office/2007/relationships/media" Target="../media/media14.m4a"/><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audio" Target="../media/media16.m4a"/><Relationship Id="rId7" Type="http://schemas.openxmlformats.org/officeDocument/2006/relationships/image" Target="../media/image13.png"/><Relationship Id="rId2" Type="http://schemas.microsoft.com/office/2007/relationships/media" Target="../media/media16.m4a"/><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notesSlide" Target="../notesSlides/notesSlide16.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8.png"/><Relationship Id="rId5" Type="http://schemas.openxmlformats.org/officeDocument/2006/relationships/image" Target="../media/image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9.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4.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2.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23.m4a"/><Relationship Id="rId7" Type="http://schemas.openxmlformats.org/officeDocument/2006/relationships/image" Target="../media/image13.png"/><Relationship Id="rId2" Type="http://schemas.microsoft.com/office/2007/relationships/media" Target="../media/media23.m4a"/><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notesSlide" Target="../notesSlides/notesSlide23.xml"/><Relationship Id="rId4"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audio" Target="../media/media24.m4a"/><Relationship Id="rId7" Type="http://schemas.openxmlformats.org/officeDocument/2006/relationships/image" Target="../media/image3.png"/><Relationship Id="rId2" Type="http://schemas.microsoft.com/office/2007/relationships/media" Target="../media/media24.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24.xml"/><Relationship Id="rId4"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4.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3.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5.m4a"/><Relationship Id="rId7" Type="http://schemas.openxmlformats.org/officeDocument/2006/relationships/image" Target="../media/image6.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2.png"/><Relationship Id="rId5" Type="http://schemas.openxmlformats.org/officeDocument/2006/relationships/notesSlide" Target="../notesSlides/notesSlide5.xml"/><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6.m4a"/><Relationship Id="rId7" Type="http://schemas.openxmlformats.org/officeDocument/2006/relationships/image" Target="../media/image6.png"/><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8.m4a"/><Relationship Id="rId7" Type="http://schemas.openxmlformats.org/officeDocument/2006/relationships/image" Target="../media/image2.png"/><Relationship Id="rId2" Type="http://schemas.microsoft.com/office/2007/relationships/media" Target="../media/media8.m4a"/><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PYTHON CHALLENGE</a:t>
            </a:r>
          </a:p>
          <a:p>
            <a:endParaRPr lang="en-AR" dirty="0">
              <a:solidFill>
                <a:schemeClr val="bg1"/>
              </a:solidFill>
            </a:endParaRPr>
          </a:p>
          <a:p>
            <a:r>
              <a:rPr lang="en-AR" sz="2400" dirty="0">
                <a:solidFill>
                  <a:srgbClr val="1F8289"/>
                </a:solidFill>
              </a:rPr>
              <a:t>Lucas Argento</a:t>
            </a:r>
          </a:p>
        </p:txBody>
      </p:sp>
      <p:pic>
        <p:nvPicPr>
          <p:cNvPr id="4" name="Audio 3">
            <a:hlinkClick r:id="" action="ppaction://media"/>
            <a:extLst>
              <a:ext uri="{FF2B5EF4-FFF2-40B4-BE49-F238E27FC236}">
                <a16:creationId xmlns:a16="http://schemas.microsoft.com/office/drawing/2014/main" id="{824C9A0D-1F8B-6241-A352-0208E00FB9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4670587"/>
      </p:ext>
    </p:extLst>
  </p:cSld>
  <p:clrMapOvr>
    <a:masterClrMapping/>
  </p:clrMapOvr>
  <mc:AlternateContent xmlns:mc="http://schemas.openxmlformats.org/markup-compatibility/2006">
    <mc:Choice xmlns:p14="http://schemas.microsoft.com/office/powerpoint/2010/main" Requires="p14">
      <p:transition spd="slow" p14:dur="2000" advTm="7121"/>
    </mc:Choice>
    <mc:Fallback>
      <p:transition spd="slow" advTm="7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DDC413-9572-8945-BB41-020AC0683527}"/>
              </a:ext>
            </a:extLst>
          </p:cNvPr>
          <p:cNvPicPr>
            <a:picLocks noChangeAspect="1"/>
          </p:cNvPicPr>
          <p:nvPr/>
        </p:nvPicPr>
        <p:blipFill>
          <a:blip r:embed="rId5"/>
          <a:stretch>
            <a:fillRect/>
          </a:stretch>
        </p:blipFill>
        <p:spPr>
          <a:xfrm rot="172684">
            <a:off x="5624879" y="1164741"/>
            <a:ext cx="5058154" cy="3958555"/>
          </a:xfrm>
          <a:prstGeom prst="rect">
            <a:avLst/>
          </a:prstGeom>
        </p:spPr>
      </p:pic>
      <p:pic>
        <p:nvPicPr>
          <p:cNvPr id="11" name="Picture 10">
            <a:extLst>
              <a:ext uri="{FF2B5EF4-FFF2-40B4-BE49-F238E27FC236}">
                <a16:creationId xmlns:a16="http://schemas.microsoft.com/office/drawing/2014/main" id="{5327199C-60B1-8444-95CC-F2533A0C0209}"/>
              </a:ext>
            </a:extLst>
          </p:cNvPr>
          <p:cNvPicPr>
            <a:picLocks noChangeAspect="1"/>
          </p:cNvPicPr>
          <p:nvPr/>
        </p:nvPicPr>
        <p:blipFill>
          <a:blip r:embed="rId6"/>
          <a:stretch>
            <a:fillRect/>
          </a:stretch>
        </p:blipFill>
        <p:spPr>
          <a:xfrm rot="20989840">
            <a:off x="5668291" y="1069063"/>
            <a:ext cx="4971328" cy="3278961"/>
          </a:xfrm>
          <a:prstGeom prst="rect">
            <a:avLst/>
          </a:prstGeom>
        </p:spPr>
      </p:pic>
      <p:pic>
        <p:nvPicPr>
          <p:cNvPr id="4" name="Picture 3">
            <a:extLst>
              <a:ext uri="{FF2B5EF4-FFF2-40B4-BE49-F238E27FC236}">
                <a16:creationId xmlns:a16="http://schemas.microsoft.com/office/drawing/2014/main" id="{7311F60B-5C39-6A4E-8E48-736FFB191FA1}"/>
              </a:ext>
            </a:extLst>
          </p:cNvPr>
          <p:cNvPicPr>
            <a:picLocks noChangeAspect="1"/>
          </p:cNvPicPr>
          <p:nvPr/>
        </p:nvPicPr>
        <p:blipFill>
          <a:blip r:embed="rId7"/>
          <a:stretch>
            <a:fillRect/>
          </a:stretch>
        </p:blipFill>
        <p:spPr>
          <a:xfrm rot="380970">
            <a:off x="5390488" y="1632708"/>
            <a:ext cx="5526935" cy="3528559"/>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8"/>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Análisis por categorías</a:t>
            </a:r>
          </a:p>
        </p:txBody>
      </p:sp>
      <p:sp>
        <p:nvSpPr>
          <p:cNvPr id="7" name="TextBox 6">
            <a:extLst>
              <a:ext uri="{FF2B5EF4-FFF2-40B4-BE49-F238E27FC236}">
                <a16:creationId xmlns:a16="http://schemas.microsoft.com/office/drawing/2014/main" id="{AE560C39-A7FF-0E48-A6ED-55D2DD392BFC}"/>
              </a:ext>
            </a:extLst>
          </p:cNvPr>
          <p:cNvSpPr txBox="1"/>
          <p:nvPr/>
        </p:nvSpPr>
        <p:spPr>
          <a:xfrm>
            <a:off x="668612" y="1396176"/>
            <a:ext cx="3562244" cy="1323439"/>
          </a:xfrm>
          <a:prstGeom prst="rect">
            <a:avLst/>
          </a:prstGeom>
          <a:noFill/>
        </p:spPr>
        <p:txBody>
          <a:bodyPr wrap="square" rtlCol="0">
            <a:spAutoFit/>
          </a:bodyPr>
          <a:lstStyle/>
          <a:p>
            <a:r>
              <a:rPr lang="en-AR" sz="2000" dirty="0">
                <a:solidFill>
                  <a:srgbClr val="FEFD0A"/>
                </a:solidFill>
              </a:rPr>
              <a:t>Se analizaron una por una las categorías del dataset con motivo de entender mejor las características de cada columna.</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4474624" y="1396176"/>
            <a:ext cx="0" cy="415210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668612" y="2964395"/>
            <a:ext cx="3562244" cy="1323439"/>
          </a:xfrm>
          <a:prstGeom prst="rect">
            <a:avLst/>
          </a:prstGeom>
          <a:noFill/>
        </p:spPr>
        <p:txBody>
          <a:bodyPr wrap="square" rtlCol="0">
            <a:spAutoFit/>
          </a:bodyPr>
          <a:lstStyle/>
          <a:p>
            <a:r>
              <a:rPr lang="en-AR" sz="2000" dirty="0">
                <a:solidFill>
                  <a:srgbClr val="FEFD0A"/>
                </a:solidFill>
              </a:rPr>
              <a:t>Se crearon funciones para modularizar el proceso de análisis y que el código sea mas legible</a:t>
            </a:r>
          </a:p>
        </p:txBody>
      </p:sp>
      <p:sp>
        <p:nvSpPr>
          <p:cNvPr id="10" name="TextBox 9">
            <a:extLst>
              <a:ext uri="{FF2B5EF4-FFF2-40B4-BE49-F238E27FC236}">
                <a16:creationId xmlns:a16="http://schemas.microsoft.com/office/drawing/2014/main" id="{18AB9694-870A-F146-AB61-FB72D776DB2F}"/>
              </a:ext>
            </a:extLst>
          </p:cNvPr>
          <p:cNvSpPr txBox="1"/>
          <p:nvPr/>
        </p:nvSpPr>
        <p:spPr>
          <a:xfrm>
            <a:off x="668612" y="4532614"/>
            <a:ext cx="3562244" cy="1015663"/>
          </a:xfrm>
          <a:prstGeom prst="rect">
            <a:avLst/>
          </a:prstGeom>
          <a:noFill/>
        </p:spPr>
        <p:txBody>
          <a:bodyPr wrap="square" rtlCol="0">
            <a:spAutoFit/>
          </a:bodyPr>
          <a:lstStyle/>
          <a:p>
            <a:r>
              <a:rPr lang="en-AR" sz="2000" dirty="0">
                <a:solidFill>
                  <a:srgbClr val="FEFD0A"/>
                </a:solidFill>
              </a:rPr>
              <a:t>Se estudio el impacto y la correlación de cada variable con respecto a la variable output Y</a:t>
            </a:r>
          </a:p>
        </p:txBody>
      </p:sp>
      <p:pic>
        <p:nvPicPr>
          <p:cNvPr id="2" name="Audio 1">
            <a:hlinkClick r:id="" action="ppaction://media"/>
            <a:extLst>
              <a:ext uri="{FF2B5EF4-FFF2-40B4-BE49-F238E27FC236}">
                <a16:creationId xmlns:a16="http://schemas.microsoft.com/office/drawing/2014/main" id="{8A69DE10-DDEA-834C-A17E-78474727F5D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2381595"/>
      </p:ext>
    </p:extLst>
  </p:cSld>
  <p:clrMapOvr>
    <a:masterClrMapping/>
  </p:clrMapOvr>
  <mc:AlternateContent xmlns:mc="http://schemas.openxmlformats.org/markup-compatibility/2006">
    <mc:Choice xmlns:p14="http://schemas.microsoft.com/office/powerpoint/2010/main" Requires="p14">
      <p:transition spd="slow" p14:dur="2000" advTm="1758"/>
    </mc:Choice>
    <mc:Fallback>
      <p:transition spd="slow" advTm="17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DDC413-9572-8945-BB41-020AC0683527}"/>
              </a:ext>
            </a:extLst>
          </p:cNvPr>
          <p:cNvPicPr>
            <a:picLocks noChangeAspect="1"/>
          </p:cNvPicPr>
          <p:nvPr/>
        </p:nvPicPr>
        <p:blipFill>
          <a:blip r:embed="rId5"/>
          <a:stretch>
            <a:fillRect/>
          </a:stretch>
        </p:blipFill>
        <p:spPr>
          <a:xfrm rot="172684">
            <a:off x="5624879" y="1164741"/>
            <a:ext cx="5058154" cy="3958555"/>
          </a:xfrm>
          <a:prstGeom prst="rect">
            <a:avLst/>
          </a:prstGeom>
        </p:spPr>
      </p:pic>
      <p:pic>
        <p:nvPicPr>
          <p:cNvPr id="11" name="Picture 10">
            <a:extLst>
              <a:ext uri="{FF2B5EF4-FFF2-40B4-BE49-F238E27FC236}">
                <a16:creationId xmlns:a16="http://schemas.microsoft.com/office/drawing/2014/main" id="{5327199C-60B1-8444-95CC-F2533A0C0209}"/>
              </a:ext>
            </a:extLst>
          </p:cNvPr>
          <p:cNvPicPr>
            <a:picLocks noChangeAspect="1"/>
          </p:cNvPicPr>
          <p:nvPr/>
        </p:nvPicPr>
        <p:blipFill>
          <a:blip r:embed="rId6"/>
          <a:stretch>
            <a:fillRect/>
          </a:stretch>
        </p:blipFill>
        <p:spPr>
          <a:xfrm rot="20989840">
            <a:off x="5668291" y="1069063"/>
            <a:ext cx="4971328" cy="3278961"/>
          </a:xfrm>
          <a:prstGeom prst="rect">
            <a:avLst/>
          </a:prstGeom>
        </p:spPr>
      </p:pic>
      <p:pic>
        <p:nvPicPr>
          <p:cNvPr id="4" name="Picture 3">
            <a:extLst>
              <a:ext uri="{FF2B5EF4-FFF2-40B4-BE49-F238E27FC236}">
                <a16:creationId xmlns:a16="http://schemas.microsoft.com/office/drawing/2014/main" id="{7311F60B-5C39-6A4E-8E48-736FFB191FA1}"/>
              </a:ext>
            </a:extLst>
          </p:cNvPr>
          <p:cNvPicPr>
            <a:picLocks noChangeAspect="1"/>
          </p:cNvPicPr>
          <p:nvPr/>
        </p:nvPicPr>
        <p:blipFill>
          <a:blip r:embed="rId7"/>
          <a:stretch>
            <a:fillRect/>
          </a:stretch>
        </p:blipFill>
        <p:spPr>
          <a:xfrm rot="380970">
            <a:off x="5390488" y="1632708"/>
            <a:ext cx="5526935" cy="3528559"/>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8"/>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Análisis por categorías</a:t>
            </a:r>
          </a:p>
        </p:txBody>
      </p:sp>
      <p:sp>
        <p:nvSpPr>
          <p:cNvPr id="7" name="TextBox 6">
            <a:extLst>
              <a:ext uri="{FF2B5EF4-FFF2-40B4-BE49-F238E27FC236}">
                <a16:creationId xmlns:a16="http://schemas.microsoft.com/office/drawing/2014/main" id="{AE560C39-A7FF-0E48-A6ED-55D2DD392BFC}"/>
              </a:ext>
            </a:extLst>
          </p:cNvPr>
          <p:cNvSpPr txBox="1"/>
          <p:nvPr/>
        </p:nvSpPr>
        <p:spPr>
          <a:xfrm>
            <a:off x="668612" y="1396176"/>
            <a:ext cx="3562244" cy="1323439"/>
          </a:xfrm>
          <a:prstGeom prst="rect">
            <a:avLst/>
          </a:prstGeom>
          <a:noFill/>
        </p:spPr>
        <p:txBody>
          <a:bodyPr wrap="square" rtlCol="0">
            <a:spAutoFit/>
          </a:bodyPr>
          <a:lstStyle/>
          <a:p>
            <a:r>
              <a:rPr lang="en-AR" sz="2000" dirty="0">
                <a:solidFill>
                  <a:srgbClr val="FEFD0A"/>
                </a:solidFill>
              </a:rPr>
              <a:t>Se analizaron una por una las categorías del dataset con motivo de entender mejor las características de cada columna.</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4474624" y="1396176"/>
            <a:ext cx="0" cy="415210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668612" y="2964395"/>
            <a:ext cx="3562244" cy="1323439"/>
          </a:xfrm>
          <a:prstGeom prst="rect">
            <a:avLst/>
          </a:prstGeom>
          <a:noFill/>
        </p:spPr>
        <p:txBody>
          <a:bodyPr wrap="square" rtlCol="0">
            <a:spAutoFit/>
          </a:bodyPr>
          <a:lstStyle/>
          <a:p>
            <a:r>
              <a:rPr lang="en-AR" sz="2000" dirty="0">
                <a:solidFill>
                  <a:srgbClr val="FEFD0A"/>
                </a:solidFill>
              </a:rPr>
              <a:t>Se crearon funciones para modularizar el proceso de análisis y que el código sea mas legible</a:t>
            </a:r>
          </a:p>
        </p:txBody>
      </p:sp>
      <p:sp>
        <p:nvSpPr>
          <p:cNvPr id="10" name="TextBox 9">
            <a:extLst>
              <a:ext uri="{FF2B5EF4-FFF2-40B4-BE49-F238E27FC236}">
                <a16:creationId xmlns:a16="http://schemas.microsoft.com/office/drawing/2014/main" id="{18AB9694-870A-F146-AB61-FB72D776DB2F}"/>
              </a:ext>
            </a:extLst>
          </p:cNvPr>
          <p:cNvSpPr txBox="1"/>
          <p:nvPr/>
        </p:nvSpPr>
        <p:spPr>
          <a:xfrm>
            <a:off x="668612" y="4532614"/>
            <a:ext cx="3562244" cy="1015663"/>
          </a:xfrm>
          <a:prstGeom prst="rect">
            <a:avLst/>
          </a:prstGeom>
          <a:noFill/>
        </p:spPr>
        <p:txBody>
          <a:bodyPr wrap="square" rtlCol="0">
            <a:spAutoFit/>
          </a:bodyPr>
          <a:lstStyle/>
          <a:p>
            <a:r>
              <a:rPr lang="en-AR" sz="2000" dirty="0">
                <a:solidFill>
                  <a:srgbClr val="FEFD0A"/>
                </a:solidFill>
              </a:rPr>
              <a:t>Se estudio el impacto y la correlación de cada variable con respecto a la variable output Y</a:t>
            </a:r>
          </a:p>
        </p:txBody>
      </p:sp>
      <p:pic>
        <p:nvPicPr>
          <p:cNvPr id="15" name="Picture 14">
            <a:extLst>
              <a:ext uri="{FF2B5EF4-FFF2-40B4-BE49-F238E27FC236}">
                <a16:creationId xmlns:a16="http://schemas.microsoft.com/office/drawing/2014/main" id="{936463BA-A8B7-EF41-9AB1-0C12B80E6837}"/>
              </a:ext>
            </a:extLst>
          </p:cNvPr>
          <p:cNvPicPr>
            <a:picLocks noChangeAspect="1"/>
          </p:cNvPicPr>
          <p:nvPr/>
        </p:nvPicPr>
        <p:blipFill>
          <a:blip r:embed="rId9"/>
          <a:stretch>
            <a:fillRect/>
          </a:stretch>
        </p:blipFill>
        <p:spPr>
          <a:xfrm rot="331345">
            <a:off x="5310200" y="1260845"/>
            <a:ext cx="5598303" cy="4158121"/>
          </a:xfrm>
          <a:prstGeom prst="rect">
            <a:avLst/>
          </a:prstGeom>
        </p:spPr>
      </p:pic>
      <p:pic>
        <p:nvPicPr>
          <p:cNvPr id="2" name="Audio 1">
            <a:hlinkClick r:id="" action="ppaction://media"/>
            <a:extLst>
              <a:ext uri="{FF2B5EF4-FFF2-40B4-BE49-F238E27FC236}">
                <a16:creationId xmlns:a16="http://schemas.microsoft.com/office/drawing/2014/main" id="{F484D040-6F7A-E548-AA2A-6C7EE9FF585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38397800"/>
      </p:ext>
    </p:extLst>
  </p:cSld>
  <p:clrMapOvr>
    <a:masterClrMapping/>
  </p:clrMapOvr>
  <mc:AlternateContent xmlns:mc="http://schemas.openxmlformats.org/markup-compatibility/2006">
    <mc:Choice xmlns:p14="http://schemas.microsoft.com/office/powerpoint/2010/main" Requires="p14">
      <p:transition spd="slow" p14:dur="2000" advTm="2235"/>
    </mc:Choice>
    <mc:Fallback>
      <p:transition spd="slow" advTm="2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DDC413-9572-8945-BB41-020AC0683527}"/>
              </a:ext>
            </a:extLst>
          </p:cNvPr>
          <p:cNvPicPr>
            <a:picLocks noChangeAspect="1"/>
          </p:cNvPicPr>
          <p:nvPr/>
        </p:nvPicPr>
        <p:blipFill>
          <a:blip r:embed="rId5"/>
          <a:stretch>
            <a:fillRect/>
          </a:stretch>
        </p:blipFill>
        <p:spPr>
          <a:xfrm rot="172684">
            <a:off x="5624879" y="1164741"/>
            <a:ext cx="5058154" cy="3958555"/>
          </a:xfrm>
          <a:prstGeom prst="rect">
            <a:avLst/>
          </a:prstGeom>
        </p:spPr>
      </p:pic>
      <p:pic>
        <p:nvPicPr>
          <p:cNvPr id="11" name="Picture 10">
            <a:extLst>
              <a:ext uri="{FF2B5EF4-FFF2-40B4-BE49-F238E27FC236}">
                <a16:creationId xmlns:a16="http://schemas.microsoft.com/office/drawing/2014/main" id="{5327199C-60B1-8444-95CC-F2533A0C0209}"/>
              </a:ext>
            </a:extLst>
          </p:cNvPr>
          <p:cNvPicPr>
            <a:picLocks noChangeAspect="1"/>
          </p:cNvPicPr>
          <p:nvPr/>
        </p:nvPicPr>
        <p:blipFill>
          <a:blip r:embed="rId6"/>
          <a:stretch>
            <a:fillRect/>
          </a:stretch>
        </p:blipFill>
        <p:spPr>
          <a:xfrm rot="20989840">
            <a:off x="5668291" y="1069063"/>
            <a:ext cx="4971328" cy="3278961"/>
          </a:xfrm>
          <a:prstGeom prst="rect">
            <a:avLst/>
          </a:prstGeom>
        </p:spPr>
      </p:pic>
      <p:pic>
        <p:nvPicPr>
          <p:cNvPr id="4" name="Picture 3">
            <a:extLst>
              <a:ext uri="{FF2B5EF4-FFF2-40B4-BE49-F238E27FC236}">
                <a16:creationId xmlns:a16="http://schemas.microsoft.com/office/drawing/2014/main" id="{7311F60B-5C39-6A4E-8E48-736FFB191FA1}"/>
              </a:ext>
            </a:extLst>
          </p:cNvPr>
          <p:cNvPicPr>
            <a:picLocks noChangeAspect="1"/>
          </p:cNvPicPr>
          <p:nvPr/>
        </p:nvPicPr>
        <p:blipFill>
          <a:blip r:embed="rId7"/>
          <a:stretch>
            <a:fillRect/>
          </a:stretch>
        </p:blipFill>
        <p:spPr>
          <a:xfrm rot="380970">
            <a:off x="5390488" y="1632708"/>
            <a:ext cx="5526935" cy="3528559"/>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8"/>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Análisis por categorías</a:t>
            </a:r>
          </a:p>
        </p:txBody>
      </p:sp>
      <p:sp>
        <p:nvSpPr>
          <p:cNvPr id="7" name="TextBox 6">
            <a:extLst>
              <a:ext uri="{FF2B5EF4-FFF2-40B4-BE49-F238E27FC236}">
                <a16:creationId xmlns:a16="http://schemas.microsoft.com/office/drawing/2014/main" id="{AE560C39-A7FF-0E48-A6ED-55D2DD392BFC}"/>
              </a:ext>
            </a:extLst>
          </p:cNvPr>
          <p:cNvSpPr txBox="1"/>
          <p:nvPr/>
        </p:nvSpPr>
        <p:spPr>
          <a:xfrm>
            <a:off x="668612" y="1396176"/>
            <a:ext cx="3562244" cy="1323439"/>
          </a:xfrm>
          <a:prstGeom prst="rect">
            <a:avLst/>
          </a:prstGeom>
          <a:noFill/>
        </p:spPr>
        <p:txBody>
          <a:bodyPr wrap="square" rtlCol="0">
            <a:spAutoFit/>
          </a:bodyPr>
          <a:lstStyle/>
          <a:p>
            <a:r>
              <a:rPr lang="en-AR" sz="2000" dirty="0">
                <a:solidFill>
                  <a:srgbClr val="FEFD0A"/>
                </a:solidFill>
              </a:rPr>
              <a:t>Se analizaron una por una las categorías del dataset con motivo de entender mejor las características de cada columna.</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4474624" y="1396176"/>
            <a:ext cx="0" cy="415210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668612" y="2964395"/>
            <a:ext cx="3562244" cy="1323439"/>
          </a:xfrm>
          <a:prstGeom prst="rect">
            <a:avLst/>
          </a:prstGeom>
          <a:noFill/>
        </p:spPr>
        <p:txBody>
          <a:bodyPr wrap="square" rtlCol="0">
            <a:spAutoFit/>
          </a:bodyPr>
          <a:lstStyle/>
          <a:p>
            <a:r>
              <a:rPr lang="en-AR" sz="2000" dirty="0">
                <a:solidFill>
                  <a:srgbClr val="FEFD0A"/>
                </a:solidFill>
              </a:rPr>
              <a:t>Se crearon funciones para modularizar el proceso de análisis y que el código sea mas legible</a:t>
            </a:r>
          </a:p>
        </p:txBody>
      </p:sp>
      <p:sp>
        <p:nvSpPr>
          <p:cNvPr id="10" name="TextBox 9">
            <a:extLst>
              <a:ext uri="{FF2B5EF4-FFF2-40B4-BE49-F238E27FC236}">
                <a16:creationId xmlns:a16="http://schemas.microsoft.com/office/drawing/2014/main" id="{18AB9694-870A-F146-AB61-FB72D776DB2F}"/>
              </a:ext>
            </a:extLst>
          </p:cNvPr>
          <p:cNvSpPr txBox="1"/>
          <p:nvPr/>
        </p:nvSpPr>
        <p:spPr>
          <a:xfrm>
            <a:off x="668612" y="4532614"/>
            <a:ext cx="3562244" cy="1015663"/>
          </a:xfrm>
          <a:prstGeom prst="rect">
            <a:avLst/>
          </a:prstGeom>
          <a:noFill/>
        </p:spPr>
        <p:txBody>
          <a:bodyPr wrap="square" rtlCol="0">
            <a:spAutoFit/>
          </a:bodyPr>
          <a:lstStyle/>
          <a:p>
            <a:r>
              <a:rPr lang="en-AR" sz="2000" dirty="0">
                <a:solidFill>
                  <a:srgbClr val="FEFD0A"/>
                </a:solidFill>
              </a:rPr>
              <a:t>Se estudio el impacto y la correlación de cada variable con respecto a la variable output Y</a:t>
            </a:r>
          </a:p>
        </p:txBody>
      </p:sp>
      <p:pic>
        <p:nvPicPr>
          <p:cNvPr id="15" name="Picture 14">
            <a:extLst>
              <a:ext uri="{FF2B5EF4-FFF2-40B4-BE49-F238E27FC236}">
                <a16:creationId xmlns:a16="http://schemas.microsoft.com/office/drawing/2014/main" id="{936463BA-A8B7-EF41-9AB1-0C12B80E6837}"/>
              </a:ext>
            </a:extLst>
          </p:cNvPr>
          <p:cNvPicPr>
            <a:picLocks noChangeAspect="1"/>
          </p:cNvPicPr>
          <p:nvPr/>
        </p:nvPicPr>
        <p:blipFill>
          <a:blip r:embed="rId9"/>
          <a:stretch>
            <a:fillRect/>
          </a:stretch>
        </p:blipFill>
        <p:spPr>
          <a:xfrm rot="331345">
            <a:off x="5310200" y="1260845"/>
            <a:ext cx="5598303" cy="4158121"/>
          </a:xfrm>
          <a:prstGeom prst="rect">
            <a:avLst/>
          </a:prstGeom>
        </p:spPr>
      </p:pic>
      <p:pic>
        <p:nvPicPr>
          <p:cNvPr id="14" name="Picture 13">
            <a:extLst>
              <a:ext uri="{FF2B5EF4-FFF2-40B4-BE49-F238E27FC236}">
                <a16:creationId xmlns:a16="http://schemas.microsoft.com/office/drawing/2014/main" id="{8F9FEFCF-D5D5-F740-9042-AA72891D1D62}"/>
              </a:ext>
            </a:extLst>
          </p:cNvPr>
          <p:cNvPicPr>
            <a:picLocks noChangeAspect="1"/>
          </p:cNvPicPr>
          <p:nvPr/>
        </p:nvPicPr>
        <p:blipFill>
          <a:blip r:embed="rId10"/>
          <a:stretch>
            <a:fillRect/>
          </a:stretch>
        </p:blipFill>
        <p:spPr>
          <a:xfrm rot="21272959">
            <a:off x="5190327" y="1361523"/>
            <a:ext cx="5838047" cy="3956764"/>
          </a:xfrm>
          <a:prstGeom prst="rect">
            <a:avLst/>
          </a:prstGeom>
        </p:spPr>
      </p:pic>
      <p:pic>
        <p:nvPicPr>
          <p:cNvPr id="2" name="Audio 1">
            <a:hlinkClick r:id="" action="ppaction://media"/>
            <a:extLst>
              <a:ext uri="{FF2B5EF4-FFF2-40B4-BE49-F238E27FC236}">
                <a16:creationId xmlns:a16="http://schemas.microsoft.com/office/drawing/2014/main" id="{6B1E3883-AE59-724E-9578-DE9A2BF8AC1D}"/>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18151869"/>
      </p:ext>
    </p:extLst>
  </p:cSld>
  <p:clrMapOvr>
    <a:masterClrMapping/>
  </p:clrMapOvr>
  <mc:AlternateContent xmlns:mc="http://schemas.openxmlformats.org/markup-compatibility/2006">
    <mc:Choice xmlns:p14="http://schemas.microsoft.com/office/powerpoint/2010/main" Requires="p14">
      <p:transition spd="slow" p14:dur="2000" advTm="3194"/>
    </mc:Choice>
    <mc:Fallback>
      <p:transition spd="slow" advTm="3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9663600" cy="707886"/>
          </a:xfrm>
          <a:prstGeom prst="rect">
            <a:avLst/>
          </a:prstGeom>
          <a:noFill/>
        </p:spPr>
        <p:txBody>
          <a:bodyPr wrap="square" rtlCol="0">
            <a:spAutoFit/>
          </a:bodyPr>
          <a:lstStyle/>
          <a:p>
            <a:r>
              <a:rPr lang="en-AR" sz="4000" dirty="0">
                <a:solidFill>
                  <a:schemeClr val="bg1">
                    <a:lumMod val="65000"/>
                  </a:schemeClr>
                </a:solidFill>
              </a:rPr>
              <a:t>Postulado de Modelos y Entrenamiento</a:t>
            </a:r>
          </a:p>
        </p:txBody>
      </p:sp>
      <p:sp>
        <p:nvSpPr>
          <p:cNvPr id="7" name="TextBox 6">
            <a:extLst>
              <a:ext uri="{FF2B5EF4-FFF2-40B4-BE49-F238E27FC236}">
                <a16:creationId xmlns:a16="http://schemas.microsoft.com/office/drawing/2014/main" id="{AE560C39-A7FF-0E48-A6ED-55D2DD392BFC}"/>
              </a:ext>
            </a:extLst>
          </p:cNvPr>
          <p:cNvSpPr txBox="1"/>
          <p:nvPr/>
        </p:nvSpPr>
        <p:spPr>
          <a:xfrm>
            <a:off x="1407160" y="3810167"/>
            <a:ext cx="2156884" cy="400110"/>
          </a:xfrm>
          <a:prstGeom prst="rect">
            <a:avLst/>
          </a:prstGeom>
          <a:noFill/>
        </p:spPr>
        <p:txBody>
          <a:bodyPr wrap="square" rtlCol="0">
            <a:spAutoFit/>
          </a:bodyPr>
          <a:lstStyle/>
          <a:p>
            <a:r>
              <a:rPr lang="en-AR" sz="2000" dirty="0">
                <a:solidFill>
                  <a:srgbClr val="FEFD0A"/>
                </a:solidFill>
              </a:rPr>
              <a:t>Logistic Regression</a:t>
            </a:r>
          </a:p>
        </p:txBody>
      </p:sp>
      <p:cxnSp>
        <p:nvCxnSpPr>
          <p:cNvPr id="22" name="Straight Connector 21">
            <a:extLst>
              <a:ext uri="{FF2B5EF4-FFF2-40B4-BE49-F238E27FC236}">
                <a16:creationId xmlns:a16="http://schemas.microsoft.com/office/drawing/2014/main" id="{C8BB437F-6F3D-8848-9DB0-8BCE0186B685}"/>
              </a:ext>
            </a:extLst>
          </p:cNvPr>
          <p:cNvCxnSpPr>
            <a:cxnSpLocks/>
          </p:cNvCxnSpPr>
          <p:nvPr/>
        </p:nvCxnSpPr>
        <p:spPr>
          <a:xfrm>
            <a:off x="4419760" y="1956816"/>
            <a:ext cx="0" cy="2283869"/>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6DFEB3A-12AF-9D43-8320-B3F68B11DBDF}"/>
              </a:ext>
            </a:extLst>
          </p:cNvPr>
          <p:cNvCxnSpPr>
            <a:cxnSpLocks/>
          </p:cNvCxnSpPr>
          <p:nvPr/>
        </p:nvCxnSpPr>
        <p:spPr>
          <a:xfrm>
            <a:off x="7891432" y="1956816"/>
            <a:ext cx="0" cy="2283869"/>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28" name="Picture 27" descr="A pink brain with a black background&#10;&#10;Description automatically generated with low confidence">
            <a:extLst>
              <a:ext uri="{FF2B5EF4-FFF2-40B4-BE49-F238E27FC236}">
                <a16:creationId xmlns:a16="http://schemas.microsoft.com/office/drawing/2014/main" id="{27839C82-5020-2544-B6C7-624E0CA42D5B}"/>
              </a:ext>
            </a:extLst>
          </p:cNvPr>
          <p:cNvPicPr>
            <a:picLocks noChangeAspect="1"/>
          </p:cNvPicPr>
          <p:nvPr/>
        </p:nvPicPr>
        <p:blipFill>
          <a:blip r:embed="rId6"/>
          <a:stretch>
            <a:fillRect/>
          </a:stretch>
        </p:blipFill>
        <p:spPr>
          <a:xfrm>
            <a:off x="1489456" y="1937462"/>
            <a:ext cx="1826768" cy="1826768"/>
          </a:xfrm>
          <a:prstGeom prst="rect">
            <a:avLst/>
          </a:prstGeom>
        </p:spPr>
      </p:pic>
      <p:sp>
        <p:nvSpPr>
          <p:cNvPr id="29" name="TextBox 28">
            <a:extLst>
              <a:ext uri="{FF2B5EF4-FFF2-40B4-BE49-F238E27FC236}">
                <a16:creationId xmlns:a16="http://schemas.microsoft.com/office/drawing/2014/main" id="{738AE795-0665-0047-953D-11C6CF29D7AA}"/>
              </a:ext>
            </a:extLst>
          </p:cNvPr>
          <p:cNvSpPr txBox="1"/>
          <p:nvPr/>
        </p:nvSpPr>
        <p:spPr>
          <a:xfrm>
            <a:off x="5077154" y="3840575"/>
            <a:ext cx="2156884" cy="400110"/>
          </a:xfrm>
          <a:prstGeom prst="rect">
            <a:avLst/>
          </a:prstGeom>
          <a:noFill/>
        </p:spPr>
        <p:txBody>
          <a:bodyPr wrap="square" rtlCol="0">
            <a:spAutoFit/>
          </a:bodyPr>
          <a:lstStyle/>
          <a:p>
            <a:pPr algn="ctr"/>
            <a:r>
              <a:rPr lang="en-AR" sz="2000" dirty="0">
                <a:solidFill>
                  <a:srgbClr val="FEFD0A"/>
                </a:solidFill>
              </a:rPr>
              <a:t>Decision Tree</a:t>
            </a:r>
          </a:p>
        </p:txBody>
      </p:sp>
      <p:pic>
        <p:nvPicPr>
          <p:cNvPr id="30" name="Picture 29" descr="A pink brain with a black background&#10;&#10;Description automatically generated with low confidence">
            <a:extLst>
              <a:ext uri="{FF2B5EF4-FFF2-40B4-BE49-F238E27FC236}">
                <a16:creationId xmlns:a16="http://schemas.microsoft.com/office/drawing/2014/main" id="{FB35B954-842B-F14B-B6AB-F1D76767FCFE}"/>
              </a:ext>
            </a:extLst>
          </p:cNvPr>
          <p:cNvPicPr>
            <a:picLocks noChangeAspect="1"/>
          </p:cNvPicPr>
          <p:nvPr/>
        </p:nvPicPr>
        <p:blipFill>
          <a:blip r:embed="rId6"/>
          <a:stretch>
            <a:fillRect/>
          </a:stretch>
        </p:blipFill>
        <p:spPr>
          <a:xfrm>
            <a:off x="5159450" y="1967870"/>
            <a:ext cx="1826768" cy="1826768"/>
          </a:xfrm>
          <a:prstGeom prst="rect">
            <a:avLst/>
          </a:prstGeom>
        </p:spPr>
      </p:pic>
      <p:sp>
        <p:nvSpPr>
          <p:cNvPr id="31" name="TextBox 30">
            <a:extLst>
              <a:ext uri="{FF2B5EF4-FFF2-40B4-BE49-F238E27FC236}">
                <a16:creationId xmlns:a16="http://schemas.microsoft.com/office/drawing/2014/main" id="{87AC030D-FDA8-7B48-8DE5-F4CB85F6792C}"/>
              </a:ext>
            </a:extLst>
          </p:cNvPr>
          <p:cNvSpPr txBox="1"/>
          <p:nvPr/>
        </p:nvSpPr>
        <p:spPr>
          <a:xfrm>
            <a:off x="8747148" y="3870983"/>
            <a:ext cx="2156884" cy="400110"/>
          </a:xfrm>
          <a:prstGeom prst="rect">
            <a:avLst/>
          </a:prstGeom>
          <a:noFill/>
        </p:spPr>
        <p:txBody>
          <a:bodyPr wrap="square" rtlCol="0">
            <a:spAutoFit/>
          </a:bodyPr>
          <a:lstStyle/>
          <a:p>
            <a:pPr algn="ctr"/>
            <a:r>
              <a:rPr lang="en-AR" sz="2000" dirty="0">
                <a:solidFill>
                  <a:srgbClr val="FEFD0A"/>
                </a:solidFill>
              </a:rPr>
              <a:t>Na</a:t>
            </a:r>
            <a:r>
              <a:rPr lang="en-US" sz="2000" dirty="0" err="1">
                <a:solidFill>
                  <a:srgbClr val="FEFD0A"/>
                </a:solidFill>
              </a:rPr>
              <a:t>ï</a:t>
            </a:r>
            <a:r>
              <a:rPr lang="en-AR" sz="2000" dirty="0">
                <a:solidFill>
                  <a:srgbClr val="FEFD0A"/>
                </a:solidFill>
              </a:rPr>
              <a:t>ve Bayes</a:t>
            </a:r>
          </a:p>
        </p:txBody>
      </p:sp>
      <p:pic>
        <p:nvPicPr>
          <p:cNvPr id="32" name="Picture 31" descr="A pink brain with a black background&#10;&#10;Description automatically generated with low confidence">
            <a:extLst>
              <a:ext uri="{FF2B5EF4-FFF2-40B4-BE49-F238E27FC236}">
                <a16:creationId xmlns:a16="http://schemas.microsoft.com/office/drawing/2014/main" id="{DE371370-2CAB-814C-B5A4-BAE20B7E8C38}"/>
              </a:ext>
            </a:extLst>
          </p:cNvPr>
          <p:cNvPicPr>
            <a:picLocks noChangeAspect="1"/>
          </p:cNvPicPr>
          <p:nvPr/>
        </p:nvPicPr>
        <p:blipFill>
          <a:blip r:embed="rId6"/>
          <a:stretch>
            <a:fillRect/>
          </a:stretch>
        </p:blipFill>
        <p:spPr>
          <a:xfrm>
            <a:off x="8829444" y="1998278"/>
            <a:ext cx="1826768" cy="1826768"/>
          </a:xfrm>
          <a:prstGeom prst="rect">
            <a:avLst/>
          </a:prstGeom>
        </p:spPr>
      </p:pic>
      <p:pic>
        <p:nvPicPr>
          <p:cNvPr id="35" name="Audio 34">
            <a:hlinkClick r:id="" action="ppaction://media"/>
            <a:extLst>
              <a:ext uri="{FF2B5EF4-FFF2-40B4-BE49-F238E27FC236}">
                <a16:creationId xmlns:a16="http://schemas.microsoft.com/office/drawing/2014/main" id="{7D14C611-DC30-C54D-BAD0-499374E451D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702473263"/>
      </p:ext>
    </p:extLst>
  </p:cSld>
  <p:clrMapOvr>
    <a:masterClrMapping/>
  </p:clrMapOvr>
  <mc:AlternateContent xmlns:mc="http://schemas.openxmlformats.org/markup-compatibility/2006">
    <mc:Choice xmlns:p14="http://schemas.microsoft.com/office/powerpoint/2010/main" Requires="p14">
      <p:transition spd="slow" p14:dur="2000" advTm="23802"/>
    </mc:Choice>
    <mc:Fallback>
      <p:transition spd="slow" advTm="23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9663600" cy="707886"/>
          </a:xfrm>
          <a:prstGeom prst="rect">
            <a:avLst/>
          </a:prstGeom>
          <a:noFill/>
        </p:spPr>
        <p:txBody>
          <a:bodyPr wrap="square" rtlCol="0">
            <a:spAutoFit/>
          </a:bodyPr>
          <a:lstStyle/>
          <a:p>
            <a:r>
              <a:rPr lang="en-AR" sz="4000" dirty="0">
                <a:solidFill>
                  <a:schemeClr val="bg1">
                    <a:lumMod val="65000"/>
                  </a:schemeClr>
                </a:solidFill>
              </a:rPr>
              <a:t>Postulado de Modelos y Entrenamiento</a:t>
            </a:r>
          </a:p>
        </p:txBody>
      </p:sp>
      <p:pic>
        <p:nvPicPr>
          <p:cNvPr id="3" name="Graphic 2" descr="Database with solid fill">
            <a:extLst>
              <a:ext uri="{FF2B5EF4-FFF2-40B4-BE49-F238E27FC236}">
                <a16:creationId xmlns:a16="http://schemas.microsoft.com/office/drawing/2014/main" id="{7302D1DB-F379-FF41-8502-9526F0E53F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79423" y="1783726"/>
            <a:ext cx="3739250" cy="3739250"/>
          </a:xfrm>
          <a:prstGeom prst="rect">
            <a:avLst/>
          </a:prstGeom>
        </p:spPr>
      </p:pic>
      <p:grpSp>
        <p:nvGrpSpPr>
          <p:cNvPr id="15" name="Group 14">
            <a:extLst>
              <a:ext uri="{FF2B5EF4-FFF2-40B4-BE49-F238E27FC236}">
                <a16:creationId xmlns:a16="http://schemas.microsoft.com/office/drawing/2014/main" id="{4F5DD8E3-99EB-7C41-AA0C-62D37C63CD24}"/>
              </a:ext>
            </a:extLst>
          </p:cNvPr>
          <p:cNvGrpSpPr/>
          <p:nvPr/>
        </p:nvGrpSpPr>
        <p:grpSpPr>
          <a:xfrm>
            <a:off x="3401229" y="1445255"/>
            <a:ext cx="4365808" cy="1078974"/>
            <a:chOff x="7618309" y="3495913"/>
            <a:chExt cx="4365808" cy="1078974"/>
          </a:xfrm>
        </p:grpSpPr>
        <p:sp>
          <p:nvSpPr>
            <p:cNvPr id="16" name="TextBox 15">
              <a:extLst>
                <a:ext uri="{FF2B5EF4-FFF2-40B4-BE49-F238E27FC236}">
                  <a16:creationId xmlns:a16="http://schemas.microsoft.com/office/drawing/2014/main" id="{6BFAD679-58D3-5C4D-8BBE-04009FCB9C67}"/>
                </a:ext>
              </a:extLst>
            </p:cNvPr>
            <p:cNvSpPr txBox="1"/>
            <p:nvPr/>
          </p:nvSpPr>
          <p:spPr>
            <a:xfrm>
              <a:off x="7690024" y="3495913"/>
              <a:ext cx="4294093" cy="1077218"/>
            </a:xfrm>
            <a:prstGeom prst="rect">
              <a:avLst/>
            </a:prstGeom>
            <a:noFill/>
          </p:spPr>
          <p:txBody>
            <a:bodyPr wrap="square" rtlCol="0">
              <a:spAutoFit/>
            </a:bodyPr>
            <a:lstStyle/>
            <a:p>
              <a:r>
                <a:rPr lang="en-US" sz="3200" dirty="0">
                  <a:solidFill>
                    <a:srgbClr val="FEFD0A"/>
                  </a:solidFill>
                </a:rPr>
                <a:t>Train – Test</a:t>
              </a:r>
            </a:p>
            <a:p>
              <a:r>
                <a:rPr lang="en-US" sz="3200" dirty="0">
                  <a:solidFill>
                    <a:srgbClr val="FEFD0A"/>
                  </a:solidFill>
                </a:rPr>
                <a:t>Split</a:t>
              </a:r>
            </a:p>
          </p:txBody>
        </p:sp>
        <p:cxnSp>
          <p:nvCxnSpPr>
            <p:cNvPr id="17" name="Straight Connector 16">
              <a:extLst>
                <a:ext uri="{FF2B5EF4-FFF2-40B4-BE49-F238E27FC236}">
                  <a16:creationId xmlns:a16="http://schemas.microsoft.com/office/drawing/2014/main" id="{416F7097-E6F4-1B40-8C76-2CB8A54694A1}"/>
                </a:ext>
              </a:extLst>
            </p:cNvPr>
            <p:cNvCxnSpPr>
              <a:cxnSpLocks/>
            </p:cNvCxnSpPr>
            <p:nvPr/>
          </p:nvCxnSpPr>
          <p:spPr>
            <a:xfrm>
              <a:off x="7618309" y="3553236"/>
              <a:ext cx="0" cy="102165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D6AE897-88FC-3A4A-8F30-42FD9AE15AB4}"/>
                </a:ext>
              </a:extLst>
            </p:cNvPr>
            <p:cNvCxnSpPr>
              <a:cxnSpLocks/>
            </p:cNvCxnSpPr>
            <p:nvPr/>
          </p:nvCxnSpPr>
          <p:spPr>
            <a:xfrm flipH="1">
              <a:off x="7618309" y="4574887"/>
              <a:ext cx="253153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F9977D66-0AD5-AA4A-A4F1-16708B48A11B}"/>
              </a:ext>
            </a:extLst>
          </p:cNvPr>
          <p:cNvGrpSpPr/>
          <p:nvPr/>
        </p:nvGrpSpPr>
        <p:grpSpPr>
          <a:xfrm>
            <a:off x="4666994" y="2889513"/>
            <a:ext cx="4365808" cy="1078974"/>
            <a:chOff x="7618309" y="3495913"/>
            <a:chExt cx="4365808" cy="1078974"/>
          </a:xfrm>
        </p:grpSpPr>
        <p:sp>
          <p:nvSpPr>
            <p:cNvPr id="20" name="TextBox 19">
              <a:extLst>
                <a:ext uri="{FF2B5EF4-FFF2-40B4-BE49-F238E27FC236}">
                  <a16:creationId xmlns:a16="http://schemas.microsoft.com/office/drawing/2014/main" id="{473E887A-4988-A847-B887-B720CA7400E4}"/>
                </a:ext>
              </a:extLst>
            </p:cNvPr>
            <p:cNvSpPr txBox="1"/>
            <p:nvPr/>
          </p:nvSpPr>
          <p:spPr>
            <a:xfrm>
              <a:off x="7690024" y="3495913"/>
              <a:ext cx="4294093" cy="1077218"/>
            </a:xfrm>
            <a:prstGeom prst="rect">
              <a:avLst/>
            </a:prstGeom>
            <a:noFill/>
          </p:spPr>
          <p:txBody>
            <a:bodyPr wrap="square" rtlCol="0">
              <a:spAutoFit/>
            </a:bodyPr>
            <a:lstStyle/>
            <a:p>
              <a:r>
                <a:rPr lang="en-US" sz="3200" dirty="0">
                  <a:solidFill>
                    <a:srgbClr val="FEFD0A"/>
                  </a:solidFill>
                </a:rPr>
                <a:t>Cross </a:t>
              </a:r>
            </a:p>
            <a:p>
              <a:r>
                <a:rPr lang="en-US" sz="3200" dirty="0">
                  <a:solidFill>
                    <a:srgbClr val="FEFD0A"/>
                  </a:solidFill>
                </a:rPr>
                <a:t>Validation, 10 folds</a:t>
              </a:r>
            </a:p>
          </p:txBody>
        </p:sp>
        <p:cxnSp>
          <p:nvCxnSpPr>
            <p:cNvPr id="21" name="Straight Connector 20">
              <a:extLst>
                <a:ext uri="{FF2B5EF4-FFF2-40B4-BE49-F238E27FC236}">
                  <a16:creationId xmlns:a16="http://schemas.microsoft.com/office/drawing/2014/main" id="{F79EC26C-3023-E341-98F5-8D72F9F27900}"/>
                </a:ext>
              </a:extLst>
            </p:cNvPr>
            <p:cNvCxnSpPr>
              <a:cxnSpLocks/>
            </p:cNvCxnSpPr>
            <p:nvPr/>
          </p:nvCxnSpPr>
          <p:spPr>
            <a:xfrm>
              <a:off x="7618309" y="3553236"/>
              <a:ext cx="0" cy="102165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D56B07B-DDEF-8843-B0E1-0144A1CA28B6}"/>
                </a:ext>
              </a:extLst>
            </p:cNvPr>
            <p:cNvCxnSpPr>
              <a:cxnSpLocks/>
            </p:cNvCxnSpPr>
            <p:nvPr/>
          </p:nvCxnSpPr>
          <p:spPr>
            <a:xfrm flipH="1">
              <a:off x="7618309" y="4574887"/>
              <a:ext cx="3472850"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92065BFB-69F1-0147-8CF2-D6CD4AE5768D}"/>
              </a:ext>
            </a:extLst>
          </p:cNvPr>
          <p:cNvGrpSpPr/>
          <p:nvPr/>
        </p:nvGrpSpPr>
        <p:grpSpPr>
          <a:xfrm>
            <a:off x="5878329" y="4370784"/>
            <a:ext cx="4365808" cy="1078974"/>
            <a:chOff x="7618309" y="3495913"/>
            <a:chExt cx="4365808" cy="1078974"/>
          </a:xfrm>
        </p:grpSpPr>
        <p:sp>
          <p:nvSpPr>
            <p:cNvPr id="25" name="TextBox 24">
              <a:extLst>
                <a:ext uri="{FF2B5EF4-FFF2-40B4-BE49-F238E27FC236}">
                  <a16:creationId xmlns:a16="http://schemas.microsoft.com/office/drawing/2014/main" id="{0102786D-AF16-0E43-AF5D-E3CF1C7126E6}"/>
                </a:ext>
              </a:extLst>
            </p:cNvPr>
            <p:cNvSpPr txBox="1"/>
            <p:nvPr/>
          </p:nvSpPr>
          <p:spPr>
            <a:xfrm>
              <a:off x="7690024" y="3495913"/>
              <a:ext cx="4294093" cy="1077218"/>
            </a:xfrm>
            <a:prstGeom prst="rect">
              <a:avLst/>
            </a:prstGeom>
            <a:noFill/>
          </p:spPr>
          <p:txBody>
            <a:bodyPr wrap="square" rtlCol="0">
              <a:spAutoFit/>
            </a:bodyPr>
            <a:lstStyle/>
            <a:p>
              <a:r>
                <a:rPr lang="en-US" sz="3200" dirty="0">
                  <a:solidFill>
                    <a:srgbClr val="FEFD0A"/>
                  </a:solidFill>
                </a:rPr>
                <a:t>Hyperparameter</a:t>
              </a:r>
            </a:p>
            <a:p>
              <a:r>
                <a:rPr lang="en-US" sz="3200" dirty="0">
                  <a:solidFill>
                    <a:srgbClr val="FEFD0A"/>
                  </a:solidFill>
                </a:rPr>
                <a:t>Tunning - </a:t>
              </a:r>
              <a:r>
                <a:rPr lang="en-US" sz="3200" dirty="0" err="1">
                  <a:solidFill>
                    <a:srgbClr val="FEFD0A"/>
                  </a:solidFill>
                </a:rPr>
                <a:t>GridSearchCV</a:t>
              </a:r>
              <a:endParaRPr lang="en-US" sz="3200" dirty="0">
                <a:solidFill>
                  <a:srgbClr val="FEFD0A"/>
                </a:solidFill>
              </a:endParaRPr>
            </a:p>
          </p:txBody>
        </p:sp>
        <p:cxnSp>
          <p:nvCxnSpPr>
            <p:cNvPr id="27" name="Straight Connector 26">
              <a:extLst>
                <a:ext uri="{FF2B5EF4-FFF2-40B4-BE49-F238E27FC236}">
                  <a16:creationId xmlns:a16="http://schemas.microsoft.com/office/drawing/2014/main" id="{87C026CF-0D9C-924B-8A34-830D729B80BB}"/>
                </a:ext>
              </a:extLst>
            </p:cNvPr>
            <p:cNvCxnSpPr>
              <a:cxnSpLocks/>
            </p:cNvCxnSpPr>
            <p:nvPr/>
          </p:nvCxnSpPr>
          <p:spPr>
            <a:xfrm>
              <a:off x="7618309" y="3553236"/>
              <a:ext cx="0" cy="102165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09B692C-C02C-7244-8DDC-07B8E70C808A}"/>
                </a:ext>
              </a:extLst>
            </p:cNvPr>
            <p:cNvCxnSpPr>
              <a:cxnSpLocks/>
            </p:cNvCxnSpPr>
            <p:nvPr/>
          </p:nvCxnSpPr>
          <p:spPr>
            <a:xfrm flipH="1">
              <a:off x="7618309" y="4574887"/>
              <a:ext cx="417261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pic>
        <p:nvPicPr>
          <p:cNvPr id="9" name="Audio 8">
            <a:hlinkClick r:id="" action="ppaction://media"/>
            <a:extLst>
              <a:ext uri="{FF2B5EF4-FFF2-40B4-BE49-F238E27FC236}">
                <a16:creationId xmlns:a16="http://schemas.microsoft.com/office/drawing/2014/main" id="{481FF85B-BAC1-0040-979D-05A8C1BFEF6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211179781"/>
      </p:ext>
    </p:extLst>
  </p:cSld>
  <p:clrMapOvr>
    <a:masterClrMapping/>
  </p:clrMapOvr>
  <mc:AlternateContent xmlns:mc="http://schemas.openxmlformats.org/markup-compatibility/2006">
    <mc:Choice xmlns:p14="http://schemas.microsoft.com/office/powerpoint/2010/main" Requires="p14">
      <p:transition spd="slow" p14:dur="2000" advTm="21375"/>
    </mc:Choice>
    <mc:Fallback>
      <p:transition spd="slow" advTm="21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Benchmarking y predicciones</a:t>
            </a:r>
          </a:p>
        </p:txBody>
      </p:sp>
      <p:grpSp>
        <p:nvGrpSpPr>
          <p:cNvPr id="13" name="Group 12">
            <a:extLst>
              <a:ext uri="{FF2B5EF4-FFF2-40B4-BE49-F238E27FC236}">
                <a16:creationId xmlns:a16="http://schemas.microsoft.com/office/drawing/2014/main" id="{CEFAB9E8-C3AE-A148-B173-6AED0A0A9763}"/>
              </a:ext>
            </a:extLst>
          </p:cNvPr>
          <p:cNvGrpSpPr/>
          <p:nvPr/>
        </p:nvGrpSpPr>
        <p:grpSpPr>
          <a:xfrm>
            <a:off x="2941548" y="2045280"/>
            <a:ext cx="6308904" cy="2310746"/>
            <a:chOff x="2730687" y="1926408"/>
            <a:chExt cx="6308904" cy="2310746"/>
          </a:xfrm>
        </p:grpSpPr>
        <p:sp>
          <p:nvSpPr>
            <p:cNvPr id="7" name="TextBox 6">
              <a:extLst>
                <a:ext uri="{FF2B5EF4-FFF2-40B4-BE49-F238E27FC236}">
                  <a16:creationId xmlns:a16="http://schemas.microsoft.com/office/drawing/2014/main" id="{AE560C39-A7FF-0E48-A6ED-55D2DD392BFC}"/>
                </a:ext>
              </a:extLst>
            </p:cNvPr>
            <p:cNvSpPr txBox="1"/>
            <p:nvPr/>
          </p:nvSpPr>
          <p:spPr>
            <a:xfrm>
              <a:off x="2794708" y="3837044"/>
              <a:ext cx="2404856" cy="400110"/>
            </a:xfrm>
            <a:prstGeom prst="rect">
              <a:avLst/>
            </a:prstGeom>
            <a:noFill/>
          </p:spPr>
          <p:txBody>
            <a:bodyPr wrap="square" rtlCol="0">
              <a:spAutoFit/>
            </a:bodyPr>
            <a:lstStyle/>
            <a:p>
              <a:pPr algn="ctr"/>
              <a:r>
                <a:rPr lang="en-AR" sz="2000" dirty="0">
                  <a:solidFill>
                    <a:srgbClr val="FEFD0A"/>
                  </a:solidFill>
                </a:rPr>
                <a:t>Accuracy</a:t>
              </a:r>
            </a:p>
          </p:txBody>
        </p:sp>
        <p:cxnSp>
          <p:nvCxnSpPr>
            <p:cNvPr id="22" name="Straight Connector 21">
              <a:extLst>
                <a:ext uri="{FF2B5EF4-FFF2-40B4-BE49-F238E27FC236}">
                  <a16:creationId xmlns:a16="http://schemas.microsoft.com/office/drawing/2014/main" id="{C8BB437F-6F3D-8848-9DB0-8BCE0186B685}"/>
                </a:ext>
              </a:extLst>
            </p:cNvPr>
            <p:cNvCxnSpPr>
              <a:cxnSpLocks/>
            </p:cNvCxnSpPr>
            <p:nvPr/>
          </p:nvCxnSpPr>
          <p:spPr>
            <a:xfrm>
              <a:off x="5955952" y="1926408"/>
              <a:ext cx="0" cy="2283869"/>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7AC030D-FDA8-7B48-8DE5-F4CB85F6792C}"/>
                </a:ext>
              </a:extLst>
            </p:cNvPr>
            <p:cNvSpPr txBox="1"/>
            <p:nvPr/>
          </p:nvSpPr>
          <p:spPr>
            <a:xfrm>
              <a:off x="6882707" y="3837044"/>
              <a:ext cx="2156884" cy="400110"/>
            </a:xfrm>
            <a:prstGeom prst="rect">
              <a:avLst/>
            </a:prstGeom>
            <a:noFill/>
          </p:spPr>
          <p:txBody>
            <a:bodyPr wrap="square" rtlCol="0">
              <a:spAutoFit/>
            </a:bodyPr>
            <a:lstStyle/>
            <a:p>
              <a:pPr algn="ctr"/>
              <a:r>
                <a:rPr lang="es-ES" sz="2000" dirty="0">
                  <a:solidFill>
                    <a:srgbClr val="FEFD0A"/>
                  </a:solidFill>
                </a:rPr>
                <a:t>F1 Score</a:t>
              </a:r>
              <a:endParaRPr lang="en-AR" sz="2000" dirty="0">
                <a:solidFill>
                  <a:srgbClr val="FEFD0A"/>
                </a:solidFill>
              </a:endParaRPr>
            </a:p>
          </p:txBody>
        </p:sp>
        <p:pic>
          <p:nvPicPr>
            <p:cNvPr id="10" name="Picture 9" descr="Icon&#10;&#10;Description automatically generated">
              <a:extLst>
                <a:ext uri="{FF2B5EF4-FFF2-40B4-BE49-F238E27FC236}">
                  <a16:creationId xmlns:a16="http://schemas.microsoft.com/office/drawing/2014/main" id="{76B27B2A-81AF-6648-92FA-3F8387A97A10}"/>
                </a:ext>
              </a:extLst>
            </p:cNvPr>
            <p:cNvPicPr>
              <a:picLocks noChangeAspect="1"/>
            </p:cNvPicPr>
            <p:nvPr/>
          </p:nvPicPr>
          <p:blipFill rotWithShape="1">
            <a:blip r:embed="rId6"/>
            <a:srcRect l="9492" t="20822" r="8133" b="33473"/>
            <a:stretch/>
          </p:blipFill>
          <p:spPr>
            <a:xfrm>
              <a:off x="2730687" y="1998277"/>
              <a:ext cx="2578607" cy="1430723"/>
            </a:xfrm>
            <a:prstGeom prst="rect">
              <a:avLst/>
            </a:prstGeom>
          </p:spPr>
        </p:pic>
        <p:pic>
          <p:nvPicPr>
            <p:cNvPr id="12" name="Picture 11" descr="Graphical user interface&#10;&#10;Description automatically generated">
              <a:extLst>
                <a:ext uri="{FF2B5EF4-FFF2-40B4-BE49-F238E27FC236}">
                  <a16:creationId xmlns:a16="http://schemas.microsoft.com/office/drawing/2014/main" id="{8CFF67D5-8ACF-AD45-9D5C-D84F69ADA029}"/>
                </a:ext>
              </a:extLst>
            </p:cNvPr>
            <p:cNvPicPr>
              <a:picLocks noChangeAspect="1"/>
            </p:cNvPicPr>
            <p:nvPr/>
          </p:nvPicPr>
          <p:blipFill rotWithShape="1">
            <a:blip r:embed="rId7"/>
            <a:srcRect l="34896" t="25744" r="32971" b="18107"/>
            <a:stretch/>
          </p:blipFill>
          <p:spPr>
            <a:xfrm>
              <a:off x="7073447" y="1998277"/>
              <a:ext cx="1775405" cy="1769387"/>
            </a:xfrm>
            <a:prstGeom prst="rect">
              <a:avLst/>
            </a:prstGeom>
          </p:spPr>
        </p:pic>
      </p:grpSp>
      <p:pic>
        <p:nvPicPr>
          <p:cNvPr id="17" name="Audio 16">
            <a:hlinkClick r:id="" action="ppaction://media"/>
            <a:extLst>
              <a:ext uri="{FF2B5EF4-FFF2-40B4-BE49-F238E27FC236}">
                <a16:creationId xmlns:a16="http://schemas.microsoft.com/office/drawing/2014/main" id="{1521CDEA-4AB0-E84A-98EE-F670AF55DC5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43305114"/>
      </p:ext>
    </p:extLst>
  </p:cSld>
  <p:clrMapOvr>
    <a:masterClrMapping/>
  </p:clrMapOvr>
  <mc:AlternateContent xmlns:mc="http://schemas.openxmlformats.org/markup-compatibility/2006">
    <mc:Choice xmlns:p14="http://schemas.microsoft.com/office/powerpoint/2010/main" Requires="p14">
      <p:transition spd="slow" p14:dur="2000" advTm="9857"/>
    </mc:Choice>
    <mc:Fallback>
      <p:transition spd="slow" advTm="9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Benchmarking y predicciones</a:t>
            </a:r>
          </a:p>
        </p:txBody>
      </p:sp>
      <p:grpSp>
        <p:nvGrpSpPr>
          <p:cNvPr id="3" name="Group 2">
            <a:extLst>
              <a:ext uri="{FF2B5EF4-FFF2-40B4-BE49-F238E27FC236}">
                <a16:creationId xmlns:a16="http://schemas.microsoft.com/office/drawing/2014/main" id="{F9D90E88-E073-C34C-990F-9E23CFEB6AAB}"/>
              </a:ext>
            </a:extLst>
          </p:cNvPr>
          <p:cNvGrpSpPr/>
          <p:nvPr/>
        </p:nvGrpSpPr>
        <p:grpSpPr>
          <a:xfrm>
            <a:off x="422375" y="2776213"/>
            <a:ext cx="5708253" cy="2844583"/>
            <a:chOff x="2642616" y="2423160"/>
            <a:chExt cx="5708253" cy="2844583"/>
          </a:xfrm>
          <a:solidFill>
            <a:schemeClr val="tx1">
              <a:lumMod val="85000"/>
              <a:lumOff val="15000"/>
            </a:schemeClr>
          </a:solidFill>
        </p:grpSpPr>
        <p:sp>
          <p:nvSpPr>
            <p:cNvPr id="2" name="Rectangle 1">
              <a:extLst>
                <a:ext uri="{FF2B5EF4-FFF2-40B4-BE49-F238E27FC236}">
                  <a16:creationId xmlns:a16="http://schemas.microsoft.com/office/drawing/2014/main" id="{E10AEC3E-9B0E-C74E-A03B-801F0F104207}"/>
                </a:ext>
              </a:extLst>
            </p:cNvPr>
            <p:cNvSpPr/>
            <p:nvPr/>
          </p:nvSpPr>
          <p:spPr>
            <a:xfrm>
              <a:off x="2642616" y="3364992"/>
              <a:ext cx="1902751" cy="1902751"/>
            </a:xfrm>
            <a:prstGeom prst="rect">
              <a:avLst/>
            </a:prstGeom>
            <a:grp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430F67A4-FD73-8042-B42E-2B61BE5217A5}"/>
                </a:ext>
              </a:extLst>
            </p:cNvPr>
            <p:cNvSpPr/>
            <p:nvPr/>
          </p:nvSpPr>
          <p:spPr>
            <a:xfrm>
              <a:off x="4545367" y="2423160"/>
              <a:ext cx="1902751" cy="2844583"/>
            </a:xfrm>
            <a:prstGeom prst="rect">
              <a:avLst/>
            </a:prstGeom>
            <a:grp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4" name="Rectangle 13">
              <a:extLst>
                <a:ext uri="{FF2B5EF4-FFF2-40B4-BE49-F238E27FC236}">
                  <a16:creationId xmlns:a16="http://schemas.microsoft.com/office/drawing/2014/main" id="{A0A6DBFD-5F26-2945-8417-50747701F24B}"/>
                </a:ext>
              </a:extLst>
            </p:cNvPr>
            <p:cNvSpPr/>
            <p:nvPr/>
          </p:nvSpPr>
          <p:spPr>
            <a:xfrm>
              <a:off x="6448118" y="4023360"/>
              <a:ext cx="1902751" cy="1244383"/>
            </a:xfrm>
            <a:prstGeom prst="rect">
              <a:avLst/>
            </a:prstGeom>
            <a:grp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grpSp>
      <p:sp>
        <p:nvSpPr>
          <p:cNvPr id="15" name="TextBox 14">
            <a:extLst>
              <a:ext uri="{FF2B5EF4-FFF2-40B4-BE49-F238E27FC236}">
                <a16:creationId xmlns:a16="http://schemas.microsoft.com/office/drawing/2014/main" id="{83381ED7-04C8-BB49-876A-FFD6BA104D95}"/>
              </a:ext>
            </a:extLst>
          </p:cNvPr>
          <p:cNvSpPr txBox="1"/>
          <p:nvPr/>
        </p:nvSpPr>
        <p:spPr>
          <a:xfrm>
            <a:off x="1011160" y="4049241"/>
            <a:ext cx="627645" cy="707886"/>
          </a:xfrm>
          <a:prstGeom prst="rect">
            <a:avLst/>
          </a:prstGeom>
          <a:noFill/>
        </p:spPr>
        <p:txBody>
          <a:bodyPr wrap="square" rtlCol="0">
            <a:spAutoFit/>
          </a:bodyPr>
          <a:lstStyle/>
          <a:p>
            <a:pPr algn="ctr"/>
            <a:r>
              <a:rPr lang="en-AR" sz="4000" dirty="0">
                <a:solidFill>
                  <a:srgbClr val="FEFD0A"/>
                </a:solidFill>
              </a:rPr>
              <a:t>🥈</a:t>
            </a:r>
          </a:p>
        </p:txBody>
      </p:sp>
      <p:sp>
        <p:nvSpPr>
          <p:cNvPr id="16" name="TextBox 15">
            <a:extLst>
              <a:ext uri="{FF2B5EF4-FFF2-40B4-BE49-F238E27FC236}">
                <a16:creationId xmlns:a16="http://schemas.microsoft.com/office/drawing/2014/main" id="{EF01A49D-8F27-4B41-B42D-5F4712000289}"/>
              </a:ext>
            </a:extLst>
          </p:cNvPr>
          <p:cNvSpPr txBox="1"/>
          <p:nvPr/>
        </p:nvSpPr>
        <p:spPr>
          <a:xfrm>
            <a:off x="4914198" y="4757127"/>
            <a:ext cx="530109" cy="769441"/>
          </a:xfrm>
          <a:prstGeom prst="rect">
            <a:avLst/>
          </a:prstGeom>
          <a:noFill/>
        </p:spPr>
        <p:txBody>
          <a:bodyPr wrap="square" rtlCol="0">
            <a:spAutoFit/>
          </a:bodyPr>
          <a:lstStyle/>
          <a:p>
            <a:pPr algn="ctr"/>
            <a:r>
              <a:rPr lang="en-AR" sz="4400" dirty="0">
                <a:solidFill>
                  <a:srgbClr val="FEFD0A"/>
                </a:solidFill>
              </a:rPr>
              <a:t>🥉</a:t>
            </a:r>
          </a:p>
        </p:txBody>
      </p:sp>
      <p:sp>
        <p:nvSpPr>
          <p:cNvPr id="7" name="TextBox 6">
            <a:extLst>
              <a:ext uri="{FF2B5EF4-FFF2-40B4-BE49-F238E27FC236}">
                <a16:creationId xmlns:a16="http://schemas.microsoft.com/office/drawing/2014/main" id="{AE560C39-A7FF-0E48-A6ED-55D2DD392BFC}"/>
              </a:ext>
            </a:extLst>
          </p:cNvPr>
          <p:cNvSpPr txBox="1"/>
          <p:nvPr/>
        </p:nvSpPr>
        <p:spPr>
          <a:xfrm>
            <a:off x="3011447" y="3106469"/>
            <a:ext cx="524013" cy="707886"/>
          </a:xfrm>
          <a:prstGeom prst="rect">
            <a:avLst/>
          </a:prstGeom>
          <a:noFill/>
        </p:spPr>
        <p:txBody>
          <a:bodyPr wrap="square" rtlCol="0">
            <a:spAutoFit/>
          </a:bodyPr>
          <a:lstStyle/>
          <a:p>
            <a:pPr algn="ctr"/>
            <a:r>
              <a:rPr lang="en-AR" sz="4000" dirty="0">
                <a:solidFill>
                  <a:srgbClr val="FEFD0A"/>
                </a:solidFill>
              </a:rPr>
              <a:t>🥇</a:t>
            </a:r>
          </a:p>
        </p:txBody>
      </p:sp>
      <p:sp>
        <p:nvSpPr>
          <p:cNvPr id="17" name="TextBox 16">
            <a:extLst>
              <a:ext uri="{FF2B5EF4-FFF2-40B4-BE49-F238E27FC236}">
                <a16:creationId xmlns:a16="http://schemas.microsoft.com/office/drawing/2014/main" id="{82CD65C2-6BC0-1540-97EE-47A7258B4C0F}"/>
              </a:ext>
            </a:extLst>
          </p:cNvPr>
          <p:cNvSpPr txBox="1"/>
          <p:nvPr/>
        </p:nvSpPr>
        <p:spPr>
          <a:xfrm>
            <a:off x="2195011" y="2210975"/>
            <a:ext cx="2156884" cy="400110"/>
          </a:xfrm>
          <a:prstGeom prst="rect">
            <a:avLst/>
          </a:prstGeom>
          <a:noFill/>
        </p:spPr>
        <p:txBody>
          <a:bodyPr wrap="square" rtlCol="0">
            <a:spAutoFit/>
          </a:bodyPr>
          <a:lstStyle/>
          <a:p>
            <a:pPr algn="ctr"/>
            <a:r>
              <a:rPr lang="en-AR" sz="2000" dirty="0">
                <a:solidFill>
                  <a:srgbClr val="FEFD0A"/>
                </a:solidFill>
              </a:rPr>
              <a:t>Na</a:t>
            </a:r>
            <a:r>
              <a:rPr lang="en-US" sz="2000" dirty="0" err="1">
                <a:solidFill>
                  <a:srgbClr val="FEFD0A"/>
                </a:solidFill>
              </a:rPr>
              <a:t>ï</a:t>
            </a:r>
            <a:r>
              <a:rPr lang="en-AR" sz="2000" dirty="0">
                <a:solidFill>
                  <a:srgbClr val="FEFD0A"/>
                </a:solidFill>
              </a:rPr>
              <a:t>ve Bayes</a:t>
            </a:r>
          </a:p>
        </p:txBody>
      </p:sp>
      <p:pic>
        <p:nvPicPr>
          <p:cNvPr id="18" name="Picture 17" descr="A pink brain with a black background&#10;&#10;Description automatically generated with low confidence">
            <a:extLst>
              <a:ext uri="{FF2B5EF4-FFF2-40B4-BE49-F238E27FC236}">
                <a16:creationId xmlns:a16="http://schemas.microsoft.com/office/drawing/2014/main" id="{1243EC89-EA2D-1044-9A2F-6D648EF64DE9}"/>
              </a:ext>
            </a:extLst>
          </p:cNvPr>
          <p:cNvPicPr>
            <a:picLocks noChangeAspect="1"/>
          </p:cNvPicPr>
          <p:nvPr/>
        </p:nvPicPr>
        <p:blipFill>
          <a:blip r:embed="rId7"/>
          <a:stretch>
            <a:fillRect/>
          </a:stretch>
        </p:blipFill>
        <p:spPr>
          <a:xfrm>
            <a:off x="2801412" y="1378858"/>
            <a:ext cx="944081" cy="944081"/>
          </a:xfrm>
          <a:prstGeom prst="rect">
            <a:avLst/>
          </a:prstGeom>
        </p:spPr>
      </p:pic>
      <p:pic>
        <p:nvPicPr>
          <p:cNvPr id="19" name="Picture 18" descr="A pink brain with a black background&#10;&#10;Description automatically generated with low confidence">
            <a:extLst>
              <a:ext uri="{FF2B5EF4-FFF2-40B4-BE49-F238E27FC236}">
                <a16:creationId xmlns:a16="http://schemas.microsoft.com/office/drawing/2014/main" id="{18F1C078-E47E-C941-9900-ACBCE41A19CC}"/>
              </a:ext>
            </a:extLst>
          </p:cNvPr>
          <p:cNvPicPr>
            <a:picLocks noChangeAspect="1"/>
          </p:cNvPicPr>
          <p:nvPr/>
        </p:nvPicPr>
        <p:blipFill>
          <a:blip r:embed="rId7"/>
          <a:stretch>
            <a:fillRect/>
          </a:stretch>
        </p:blipFill>
        <p:spPr>
          <a:xfrm>
            <a:off x="4678014" y="3432332"/>
            <a:ext cx="944081" cy="944081"/>
          </a:xfrm>
          <a:prstGeom prst="rect">
            <a:avLst/>
          </a:prstGeom>
        </p:spPr>
      </p:pic>
      <p:pic>
        <p:nvPicPr>
          <p:cNvPr id="20" name="Picture 19" descr="A pink brain with a black background&#10;&#10;Description automatically generated with low confidence">
            <a:extLst>
              <a:ext uri="{FF2B5EF4-FFF2-40B4-BE49-F238E27FC236}">
                <a16:creationId xmlns:a16="http://schemas.microsoft.com/office/drawing/2014/main" id="{EC93CFC4-625B-7248-8CA6-6409E3D2F4D7}"/>
              </a:ext>
            </a:extLst>
          </p:cNvPr>
          <p:cNvPicPr>
            <a:picLocks noChangeAspect="1"/>
          </p:cNvPicPr>
          <p:nvPr/>
        </p:nvPicPr>
        <p:blipFill>
          <a:blip r:embed="rId7"/>
          <a:stretch>
            <a:fillRect/>
          </a:stretch>
        </p:blipFill>
        <p:spPr>
          <a:xfrm>
            <a:off x="768396" y="2773964"/>
            <a:ext cx="944081" cy="944081"/>
          </a:xfrm>
          <a:prstGeom prst="rect">
            <a:avLst/>
          </a:prstGeom>
        </p:spPr>
      </p:pic>
      <p:pic>
        <p:nvPicPr>
          <p:cNvPr id="21" name="Picture 20" descr="Icon&#10;&#10;Description automatically generated">
            <a:extLst>
              <a:ext uri="{FF2B5EF4-FFF2-40B4-BE49-F238E27FC236}">
                <a16:creationId xmlns:a16="http://schemas.microsoft.com/office/drawing/2014/main" id="{62131A32-8A9C-B74E-9F05-953A01A0FC1E}"/>
              </a:ext>
            </a:extLst>
          </p:cNvPr>
          <p:cNvPicPr>
            <a:picLocks noChangeAspect="1"/>
          </p:cNvPicPr>
          <p:nvPr/>
        </p:nvPicPr>
        <p:blipFill rotWithShape="1">
          <a:blip r:embed="rId8"/>
          <a:srcRect l="9492" t="20822" r="8133" b="33473"/>
          <a:stretch/>
        </p:blipFill>
        <p:spPr>
          <a:xfrm>
            <a:off x="6569907" y="1464721"/>
            <a:ext cx="2359662" cy="1309243"/>
          </a:xfrm>
          <a:prstGeom prst="rect">
            <a:avLst/>
          </a:prstGeom>
        </p:spPr>
      </p:pic>
      <p:grpSp>
        <p:nvGrpSpPr>
          <p:cNvPr id="9" name="Group 8">
            <a:extLst>
              <a:ext uri="{FF2B5EF4-FFF2-40B4-BE49-F238E27FC236}">
                <a16:creationId xmlns:a16="http://schemas.microsoft.com/office/drawing/2014/main" id="{E85D37FF-7372-604B-8354-78CEE5FF87F8}"/>
              </a:ext>
            </a:extLst>
          </p:cNvPr>
          <p:cNvGrpSpPr/>
          <p:nvPr/>
        </p:nvGrpSpPr>
        <p:grpSpPr>
          <a:xfrm>
            <a:off x="9103423" y="1532111"/>
            <a:ext cx="4365808" cy="1078974"/>
            <a:chOff x="7618309" y="3495913"/>
            <a:chExt cx="4365808" cy="1078974"/>
          </a:xfrm>
        </p:grpSpPr>
        <p:sp>
          <p:nvSpPr>
            <p:cNvPr id="25" name="TextBox 24">
              <a:extLst>
                <a:ext uri="{FF2B5EF4-FFF2-40B4-BE49-F238E27FC236}">
                  <a16:creationId xmlns:a16="http://schemas.microsoft.com/office/drawing/2014/main" id="{21BB9408-3B94-8247-B00D-431C0DEBD9C5}"/>
                </a:ext>
              </a:extLst>
            </p:cNvPr>
            <p:cNvSpPr txBox="1"/>
            <p:nvPr/>
          </p:nvSpPr>
          <p:spPr>
            <a:xfrm>
              <a:off x="7690024" y="3495913"/>
              <a:ext cx="4294093" cy="1077218"/>
            </a:xfrm>
            <a:prstGeom prst="rect">
              <a:avLst/>
            </a:prstGeom>
            <a:noFill/>
          </p:spPr>
          <p:txBody>
            <a:bodyPr wrap="square" rtlCol="0">
              <a:spAutoFit/>
            </a:bodyPr>
            <a:lstStyle/>
            <a:p>
              <a:r>
                <a:rPr lang="en-US" sz="3200" dirty="0">
                  <a:solidFill>
                    <a:srgbClr val="FEFD0A"/>
                  </a:solidFill>
                </a:rPr>
                <a:t>88% </a:t>
              </a:r>
            </a:p>
            <a:p>
              <a:r>
                <a:rPr lang="en-US" sz="3200" dirty="0">
                  <a:solidFill>
                    <a:srgbClr val="FEFD0A"/>
                  </a:solidFill>
                </a:rPr>
                <a:t>Test Accuracy</a:t>
              </a:r>
            </a:p>
          </p:txBody>
        </p:sp>
        <p:cxnSp>
          <p:nvCxnSpPr>
            <p:cNvPr id="26" name="Straight Connector 25">
              <a:extLst>
                <a:ext uri="{FF2B5EF4-FFF2-40B4-BE49-F238E27FC236}">
                  <a16:creationId xmlns:a16="http://schemas.microsoft.com/office/drawing/2014/main" id="{079E75BD-2880-5242-909D-CBA2B784233A}"/>
                </a:ext>
              </a:extLst>
            </p:cNvPr>
            <p:cNvCxnSpPr>
              <a:cxnSpLocks/>
            </p:cNvCxnSpPr>
            <p:nvPr/>
          </p:nvCxnSpPr>
          <p:spPr>
            <a:xfrm>
              <a:off x="7618309" y="3553236"/>
              <a:ext cx="0" cy="102165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6FB0ED-DE03-CE40-A01E-960FB10E154B}"/>
                </a:ext>
              </a:extLst>
            </p:cNvPr>
            <p:cNvCxnSpPr>
              <a:cxnSpLocks/>
            </p:cNvCxnSpPr>
            <p:nvPr/>
          </p:nvCxnSpPr>
          <p:spPr>
            <a:xfrm flipH="1">
              <a:off x="7618309" y="4574887"/>
              <a:ext cx="253153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pic>
        <p:nvPicPr>
          <p:cNvPr id="29" name="Picture 28" descr="Icon&#10;&#10;Description automatically generated">
            <a:extLst>
              <a:ext uri="{FF2B5EF4-FFF2-40B4-BE49-F238E27FC236}">
                <a16:creationId xmlns:a16="http://schemas.microsoft.com/office/drawing/2014/main" id="{C1341285-B129-7240-AAE0-DE666D106232}"/>
              </a:ext>
            </a:extLst>
          </p:cNvPr>
          <p:cNvPicPr>
            <a:picLocks noChangeAspect="1"/>
          </p:cNvPicPr>
          <p:nvPr/>
        </p:nvPicPr>
        <p:blipFill rotWithShape="1">
          <a:blip r:embed="rId8"/>
          <a:srcRect l="9492" t="20822" r="8133" b="33473"/>
          <a:stretch/>
        </p:blipFill>
        <p:spPr>
          <a:xfrm>
            <a:off x="6569907" y="3244179"/>
            <a:ext cx="2359662" cy="1309243"/>
          </a:xfrm>
          <a:prstGeom prst="rect">
            <a:avLst/>
          </a:prstGeom>
        </p:spPr>
      </p:pic>
      <p:grpSp>
        <p:nvGrpSpPr>
          <p:cNvPr id="30" name="Group 29">
            <a:extLst>
              <a:ext uri="{FF2B5EF4-FFF2-40B4-BE49-F238E27FC236}">
                <a16:creationId xmlns:a16="http://schemas.microsoft.com/office/drawing/2014/main" id="{7C266E6F-96CC-F548-9AE9-C69377B7D3AF}"/>
              </a:ext>
            </a:extLst>
          </p:cNvPr>
          <p:cNvGrpSpPr/>
          <p:nvPr/>
        </p:nvGrpSpPr>
        <p:grpSpPr>
          <a:xfrm>
            <a:off x="9103423" y="3311569"/>
            <a:ext cx="4365808" cy="1078974"/>
            <a:chOff x="7618309" y="3495913"/>
            <a:chExt cx="4365808" cy="1078974"/>
          </a:xfrm>
        </p:grpSpPr>
        <p:sp>
          <p:nvSpPr>
            <p:cNvPr id="32" name="TextBox 31">
              <a:extLst>
                <a:ext uri="{FF2B5EF4-FFF2-40B4-BE49-F238E27FC236}">
                  <a16:creationId xmlns:a16="http://schemas.microsoft.com/office/drawing/2014/main" id="{0D05C419-3F19-9F45-AC5A-4D39ED5CFB5B}"/>
                </a:ext>
              </a:extLst>
            </p:cNvPr>
            <p:cNvSpPr txBox="1"/>
            <p:nvPr/>
          </p:nvSpPr>
          <p:spPr>
            <a:xfrm>
              <a:off x="7690024" y="3495913"/>
              <a:ext cx="4294093" cy="1077218"/>
            </a:xfrm>
            <a:prstGeom prst="rect">
              <a:avLst/>
            </a:prstGeom>
            <a:noFill/>
          </p:spPr>
          <p:txBody>
            <a:bodyPr wrap="square" rtlCol="0">
              <a:spAutoFit/>
            </a:bodyPr>
            <a:lstStyle/>
            <a:p>
              <a:r>
                <a:rPr lang="en-US" sz="3200" dirty="0">
                  <a:solidFill>
                    <a:srgbClr val="FEFD0A"/>
                  </a:solidFill>
                </a:rPr>
                <a:t>41% </a:t>
              </a:r>
            </a:p>
            <a:p>
              <a:r>
                <a:rPr lang="en-US" sz="3200" dirty="0">
                  <a:solidFill>
                    <a:srgbClr val="FEFD0A"/>
                  </a:solidFill>
                </a:rPr>
                <a:t>F1 Score</a:t>
              </a:r>
            </a:p>
          </p:txBody>
        </p:sp>
        <p:cxnSp>
          <p:nvCxnSpPr>
            <p:cNvPr id="33" name="Straight Connector 32">
              <a:extLst>
                <a:ext uri="{FF2B5EF4-FFF2-40B4-BE49-F238E27FC236}">
                  <a16:creationId xmlns:a16="http://schemas.microsoft.com/office/drawing/2014/main" id="{FF6450BC-9939-B348-B920-F3686F6B4C32}"/>
                </a:ext>
              </a:extLst>
            </p:cNvPr>
            <p:cNvCxnSpPr>
              <a:cxnSpLocks/>
            </p:cNvCxnSpPr>
            <p:nvPr/>
          </p:nvCxnSpPr>
          <p:spPr>
            <a:xfrm>
              <a:off x="7618309" y="3553236"/>
              <a:ext cx="0" cy="102165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281A87E-C476-5C4A-887F-685EA2A45E7C}"/>
                </a:ext>
              </a:extLst>
            </p:cNvPr>
            <p:cNvCxnSpPr>
              <a:cxnSpLocks/>
            </p:cNvCxnSpPr>
            <p:nvPr/>
          </p:nvCxnSpPr>
          <p:spPr>
            <a:xfrm flipH="1">
              <a:off x="7618309" y="4574887"/>
              <a:ext cx="253153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pic>
        <p:nvPicPr>
          <p:cNvPr id="28" name="Audio 27">
            <a:hlinkClick r:id="" action="ppaction://media"/>
            <a:extLst>
              <a:ext uri="{FF2B5EF4-FFF2-40B4-BE49-F238E27FC236}">
                <a16:creationId xmlns:a16="http://schemas.microsoft.com/office/drawing/2014/main" id="{2CAAC825-AC93-7747-8B25-C718E055212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877818103"/>
      </p:ext>
    </p:extLst>
  </p:cSld>
  <p:clrMapOvr>
    <a:masterClrMapping/>
  </p:clrMapOvr>
  <mc:AlternateContent xmlns:mc="http://schemas.openxmlformats.org/markup-compatibility/2006">
    <mc:Choice xmlns:p14="http://schemas.microsoft.com/office/powerpoint/2010/main" Requires="p14">
      <p:transition spd="slow" p14:dur="2000" advTm="17187"/>
    </mc:Choice>
    <mc:Fallback>
      <p:transition spd="slow" advTm="17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3" fill="hold" display="0">
                  <p:stCondLst>
                    <p:cond delay="indefinite"/>
                  </p:stCondLst>
                  <p:endCondLst>
                    <p:cond evt="onStopAudio" delay="0">
                      <p:tgtEl>
                        <p:sldTgt/>
                      </p:tgtEl>
                    </p:cond>
                  </p:endCondLst>
                </p:cTn>
                <p:tgtEl>
                  <p:spTgt spid="28"/>
                </p:tgtEl>
              </p:cMediaNode>
            </p:audio>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y Recomendaciones</a:t>
            </a:r>
          </a:p>
        </p:txBody>
      </p:sp>
      <p:pic>
        <p:nvPicPr>
          <p:cNvPr id="3" name="Picture 2" descr="A picture containing text&#10;&#10;Description automatically generated">
            <a:extLst>
              <a:ext uri="{FF2B5EF4-FFF2-40B4-BE49-F238E27FC236}">
                <a16:creationId xmlns:a16="http://schemas.microsoft.com/office/drawing/2014/main" id="{9487BFFF-1B64-6C44-9F48-94927D02814F}"/>
              </a:ext>
            </a:extLst>
          </p:cNvPr>
          <p:cNvPicPr>
            <a:picLocks noChangeAspect="1"/>
          </p:cNvPicPr>
          <p:nvPr/>
        </p:nvPicPr>
        <p:blipFill>
          <a:blip r:embed="rId6"/>
          <a:stretch>
            <a:fillRect/>
          </a:stretch>
        </p:blipFill>
        <p:spPr>
          <a:xfrm>
            <a:off x="3180056" y="1837055"/>
            <a:ext cx="5982914" cy="3183890"/>
          </a:xfrm>
          <a:prstGeom prst="rect">
            <a:avLst/>
          </a:prstGeom>
        </p:spPr>
      </p:pic>
      <p:pic>
        <p:nvPicPr>
          <p:cNvPr id="8" name="Audio 7">
            <a:hlinkClick r:id="" action="ppaction://media"/>
            <a:extLst>
              <a:ext uri="{FF2B5EF4-FFF2-40B4-BE49-F238E27FC236}">
                <a16:creationId xmlns:a16="http://schemas.microsoft.com/office/drawing/2014/main" id="{E2DA6FCE-895D-7849-8170-AE3EF57C3BE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58184280"/>
      </p:ext>
    </p:extLst>
  </p:cSld>
  <p:clrMapOvr>
    <a:masterClrMapping/>
  </p:clrMapOvr>
  <mc:AlternateContent xmlns:mc="http://schemas.openxmlformats.org/markup-compatibility/2006">
    <mc:Choice xmlns:p14="http://schemas.microsoft.com/office/powerpoint/2010/main" Requires="p14">
      <p:transition spd="slow" p14:dur="2000" advTm="6120"/>
    </mc:Choice>
    <mc:Fallback>
      <p:transition spd="slow" advTm="6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del EDA</a:t>
            </a:r>
          </a:p>
        </p:txBody>
      </p:sp>
      <p:grpSp>
        <p:nvGrpSpPr>
          <p:cNvPr id="20" name="Group 19">
            <a:extLst>
              <a:ext uri="{FF2B5EF4-FFF2-40B4-BE49-F238E27FC236}">
                <a16:creationId xmlns:a16="http://schemas.microsoft.com/office/drawing/2014/main" id="{2F4B8713-2E80-B644-9857-ABBA9020B6F5}"/>
              </a:ext>
            </a:extLst>
          </p:cNvPr>
          <p:cNvGrpSpPr/>
          <p:nvPr/>
        </p:nvGrpSpPr>
        <p:grpSpPr>
          <a:xfrm>
            <a:off x="7059574" y="2561781"/>
            <a:ext cx="4365808" cy="2006617"/>
            <a:chOff x="6714923" y="3832797"/>
            <a:chExt cx="4365808" cy="2006617"/>
          </a:xfrm>
        </p:grpSpPr>
        <p:sp>
          <p:nvSpPr>
            <p:cNvPr id="8" name="TextBox 7">
              <a:extLst>
                <a:ext uri="{FF2B5EF4-FFF2-40B4-BE49-F238E27FC236}">
                  <a16:creationId xmlns:a16="http://schemas.microsoft.com/office/drawing/2014/main" id="{CB388C27-380E-6F42-AFA2-4FD504201848}"/>
                </a:ext>
              </a:extLst>
            </p:cNvPr>
            <p:cNvSpPr txBox="1"/>
            <p:nvPr/>
          </p:nvSpPr>
          <p:spPr>
            <a:xfrm>
              <a:off x="6786638" y="3832797"/>
              <a:ext cx="4294093" cy="1938992"/>
            </a:xfrm>
            <a:prstGeom prst="rect">
              <a:avLst/>
            </a:prstGeom>
            <a:noFill/>
          </p:spPr>
          <p:txBody>
            <a:bodyPr wrap="square" rtlCol="0">
              <a:spAutoFit/>
            </a:bodyPr>
            <a:lstStyle/>
            <a:p>
              <a:r>
                <a:rPr lang="en-US" sz="3000" dirty="0">
                  <a:solidFill>
                    <a:srgbClr val="FEFD0A"/>
                  </a:solidFill>
                </a:rPr>
                <a:t>Los </a:t>
              </a:r>
              <a:r>
                <a:rPr lang="en-US" sz="3000" dirty="0" err="1">
                  <a:solidFill>
                    <a:srgbClr val="FEFD0A"/>
                  </a:solidFill>
                </a:rPr>
                <a:t>estudiantes</a:t>
              </a:r>
              <a:r>
                <a:rPr lang="en-US" sz="3000" dirty="0">
                  <a:solidFill>
                    <a:srgbClr val="FEFD0A"/>
                  </a:solidFill>
                </a:rPr>
                <a:t> y los </a:t>
              </a:r>
              <a:r>
                <a:rPr lang="en-US" sz="3000" dirty="0" err="1">
                  <a:solidFill>
                    <a:srgbClr val="FEFD0A"/>
                  </a:solidFill>
                </a:rPr>
                <a:t>jubilados</a:t>
              </a:r>
              <a:r>
                <a:rPr lang="en-US" sz="3000" dirty="0">
                  <a:solidFill>
                    <a:srgbClr val="FEFD0A"/>
                  </a:solidFill>
                </a:rPr>
                <a:t> </a:t>
              </a:r>
              <a:r>
                <a:rPr lang="en-US" sz="3000" dirty="0" err="1">
                  <a:solidFill>
                    <a:srgbClr val="FEFD0A"/>
                  </a:solidFill>
                </a:rPr>
                <a:t>tienden</a:t>
              </a:r>
              <a:r>
                <a:rPr lang="en-US" sz="3000" dirty="0">
                  <a:solidFill>
                    <a:srgbClr val="FEFD0A"/>
                  </a:solidFill>
                </a:rPr>
                <a:t> a ser </a:t>
              </a:r>
              <a:r>
                <a:rPr lang="en-US" sz="3000" dirty="0" err="1">
                  <a:solidFill>
                    <a:srgbClr val="FEFD0A"/>
                  </a:solidFill>
                </a:rPr>
                <a:t>quienes</a:t>
              </a:r>
              <a:r>
                <a:rPr lang="en-US" sz="3000" dirty="0">
                  <a:solidFill>
                    <a:srgbClr val="FEFD0A"/>
                  </a:solidFill>
                </a:rPr>
                <a:t> </a:t>
              </a:r>
              <a:r>
                <a:rPr lang="en-US" sz="3000" dirty="0" err="1">
                  <a:solidFill>
                    <a:srgbClr val="FEFD0A"/>
                  </a:solidFill>
                </a:rPr>
                <a:t>más</a:t>
              </a:r>
              <a:r>
                <a:rPr lang="en-US" sz="3000" dirty="0">
                  <a:solidFill>
                    <a:srgbClr val="FEFD0A"/>
                  </a:solidFill>
                </a:rPr>
                <a:t> se </a:t>
              </a:r>
              <a:r>
                <a:rPr lang="en-US" sz="3000" dirty="0" err="1">
                  <a:solidFill>
                    <a:srgbClr val="FEFD0A"/>
                  </a:solidFill>
                </a:rPr>
                <a:t>suscriben</a:t>
              </a:r>
              <a:r>
                <a:rPr lang="en-US" sz="3000" dirty="0">
                  <a:solidFill>
                    <a:srgbClr val="FEFD0A"/>
                  </a:solidFill>
                </a:rPr>
                <a:t> al </a:t>
              </a:r>
              <a:r>
                <a:rPr lang="en-US" sz="3000" dirty="0" err="1">
                  <a:solidFill>
                    <a:srgbClr val="FEFD0A"/>
                  </a:solidFill>
                </a:rPr>
                <a:t>servicio</a:t>
              </a:r>
              <a:r>
                <a:rPr lang="en-US" sz="3000" dirty="0">
                  <a:solidFill>
                    <a:srgbClr val="FEFD0A"/>
                  </a:solidFill>
                </a:rPr>
                <a:t>.</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6714923" y="3890120"/>
              <a:ext cx="0" cy="1949294"/>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C744C-E793-8346-833F-B954A67CBAC7}"/>
                </a:ext>
              </a:extLst>
            </p:cNvPr>
            <p:cNvCxnSpPr>
              <a:cxnSpLocks/>
            </p:cNvCxnSpPr>
            <p:nvPr/>
          </p:nvCxnSpPr>
          <p:spPr>
            <a:xfrm flipH="1">
              <a:off x="6714923" y="5839414"/>
              <a:ext cx="398164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1ADA8868-DFCC-CE49-B4F1-ADEFAA8D5152}"/>
              </a:ext>
            </a:extLst>
          </p:cNvPr>
          <p:cNvPicPr>
            <a:picLocks noChangeAspect="1"/>
          </p:cNvPicPr>
          <p:nvPr/>
        </p:nvPicPr>
        <p:blipFill>
          <a:blip r:embed="rId6"/>
          <a:stretch>
            <a:fillRect/>
          </a:stretch>
        </p:blipFill>
        <p:spPr>
          <a:xfrm>
            <a:off x="899039" y="1391349"/>
            <a:ext cx="5196433" cy="45522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2" name="Audio 21">
            <a:hlinkClick r:id="" action="ppaction://media"/>
            <a:extLst>
              <a:ext uri="{FF2B5EF4-FFF2-40B4-BE49-F238E27FC236}">
                <a16:creationId xmlns:a16="http://schemas.microsoft.com/office/drawing/2014/main" id="{D5316DF2-CA48-E341-AD48-874C87626E7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08471589"/>
      </p:ext>
    </p:extLst>
  </p:cSld>
  <p:clrMapOvr>
    <a:masterClrMapping/>
  </p:clrMapOvr>
  <mc:AlternateContent xmlns:mc="http://schemas.openxmlformats.org/markup-compatibility/2006">
    <mc:Choice xmlns:p14="http://schemas.microsoft.com/office/powerpoint/2010/main" Requires="p14">
      <p:transition spd="slow" p14:dur="2000" advTm="17035"/>
    </mc:Choice>
    <mc:Fallback>
      <p:transition spd="slow" advTm="170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del EDA</a:t>
            </a:r>
          </a:p>
        </p:txBody>
      </p:sp>
      <p:sp>
        <p:nvSpPr>
          <p:cNvPr id="8" name="TextBox 7">
            <a:extLst>
              <a:ext uri="{FF2B5EF4-FFF2-40B4-BE49-F238E27FC236}">
                <a16:creationId xmlns:a16="http://schemas.microsoft.com/office/drawing/2014/main" id="{CB388C27-380E-6F42-AFA2-4FD504201848}"/>
              </a:ext>
            </a:extLst>
          </p:cNvPr>
          <p:cNvSpPr txBox="1"/>
          <p:nvPr/>
        </p:nvSpPr>
        <p:spPr>
          <a:xfrm>
            <a:off x="7131289" y="2075998"/>
            <a:ext cx="4554741" cy="2400657"/>
          </a:xfrm>
          <a:prstGeom prst="rect">
            <a:avLst/>
          </a:prstGeom>
          <a:noFill/>
        </p:spPr>
        <p:txBody>
          <a:bodyPr wrap="square" rtlCol="0">
            <a:spAutoFit/>
          </a:bodyPr>
          <a:lstStyle/>
          <a:p>
            <a:r>
              <a:rPr lang="en-US" sz="2500" dirty="0">
                <a:solidFill>
                  <a:srgbClr val="FEFD0A"/>
                </a:solidFill>
              </a:rPr>
              <a:t>Es </a:t>
            </a:r>
            <a:r>
              <a:rPr lang="en-US" sz="2500" dirty="0" err="1">
                <a:solidFill>
                  <a:srgbClr val="FEFD0A"/>
                </a:solidFill>
              </a:rPr>
              <a:t>prudente</a:t>
            </a:r>
            <a:r>
              <a:rPr lang="en-US" sz="2500" dirty="0">
                <a:solidFill>
                  <a:srgbClr val="FEFD0A"/>
                </a:solidFill>
              </a:rPr>
              <a:t> que el personal no sea </a:t>
            </a:r>
            <a:r>
              <a:rPr lang="en-US" sz="2500" dirty="0" err="1">
                <a:solidFill>
                  <a:srgbClr val="FEFD0A"/>
                </a:solidFill>
              </a:rPr>
              <a:t>insistente</a:t>
            </a:r>
            <a:r>
              <a:rPr lang="en-US" sz="2500" dirty="0">
                <a:solidFill>
                  <a:srgbClr val="FEFD0A"/>
                </a:solidFill>
              </a:rPr>
              <a:t> a la hora de </a:t>
            </a:r>
            <a:r>
              <a:rPr lang="en-US" sz="2500" dirty="0" err="1">
                <a:solidFill>
                  <a:srgbClr val="FEFD0A"/>
                </a:solidFill>
              </a:rPr>
              <a:t>realizar</a:t>
            </a:r>
            <a:r>
              <a:rPr lang="en-US" sz="2500" dirty="0">
                <a:solidFill>
                  <a:srgbClr val="FEFD0A"/>
                </a:solidFill>
              </a:rPr>
              <a:t> </a:t>
            </a:r>
            <a:r>
              <a:rPr lang="en-US" sz="2500" dirty="0" err="1">
                <a:solidFill>
                  <a:srgbClr val="FEFD0A"/>
                </a:solidFill>
              </a:rPr>
              <a:t>llamadas</a:t>
            </a:r>
            <a:r>
              <a:rPr lang="en-US" sz="2500" dirty="0">
                <a:solidFill>
                  <a:srgbClr val="FEFD0A"/>
                </a:solidFill>
              </a:rPr>
              <a:t>. Un </a:t>
            </a:r>
            <a:r>
              <a:rPr lang="en-US" sz="2500" dirty="0" err="1">
                <a:solidFill>
                  <a:srgbClr val="FEFD0A"/>
                </a:solidFill>
              </a:rPr>
              <a:t>cliente</a:t>
            </a:r>
            <a:r>
              <a:rPr lang="en-US" sz="2500" dirty="0">
                <a:solidFill>
                  <a:srgbClr val="FEFD0A"/>
                </a:solidFill>
              </a:rPr>
              <a:t> a </a:t>
            </a:r>
            <a:r>
              <a:rPr lang="en-US" sz="2500" dirty="0" err="1">
                <a:solidFill>
                  <a:srgbClr val="FEFD0A"/>
                </a:solidFill>
              </a:rPr>
              <a:t>quien</a:t>
            </a:r>
            <a:r>
              <a:rPr lang="en-US" sz="2500" dirty="0">
                <a:solidFill>
                  <a:srgbClr val="FEFD0A"/>
                </a:solidFill>
              </a:rPr>
              <a:t> se lo </a:t>
            </a:r>
            <a:r>
              <a:rPr lang="en-US" sz="2500" dirty="0" err="1">
                <a:solidFill>
                  <a:srgbClr val="FEFD0A"/>
                </a:solidFill>
              </a:rPr>
              <a:t>llamó</a:t>
            </a:r>
            <a:r>
              <a:rPr lang="en-US" sz="2500" dirty="0">
                <a:solidFill>
                  <a:srgbClr val="FEFD0A"/>
                </a:solidFill>
              </a:rPr>
              <a:t> </a:t>
            </a:r>
            <a:r>
              <a:rPr lang="en-US" sz="2500" dirty="0" err="1">
                <a:solidFill>
                  <a:srgbClr val="FEFD0A"/>
                </a:solidFill>
              </a:rPr>
              <a:t>muchas</a:t>
            </a:r>
            <a:r>
              <a:rPr lang="en-US" sz="2500" dirty="0">
                <a:solidFill>
                  <a:srgbClr val="FEFD0A"/>
                </a:solidFill>
              </a:rPr>
              <a:t> </a:t>
            </a:r>
            <a:r>
              <a:rPr lang="en-US" sz="2500" dirty="0" err="1">
                <a:solidFill>
                  <a:srgbClr val="FEFD0A"/>
                </a:solidFill>
              </a:rPr>
              <a:t>veces</a:t>
            </a:r>
            <a:r>
              <a:rPr lang="en-US" sz="2500" dirty="0">
                <a:solidFill>
                  <a:srgbClr val="FEFD0A"/>
                </a:solidFill>
              </a:rPr>
              <a:t> </a:t>
            </a:r>
            <a:r>
              <a:rPr lang="en-US" sz="2500" dirty="0" err="1">
                <a:solidFill>
                  <a:srgbClr val="FEFD0A"/>
                </a:solidFill>
              </a:rPr>
              <a:t>durante</a:t>
            </a:r>
            <a:r>
              <a:rPr lang="en-US" sz="2500" dirty="0">
                <a:solidFill>
                  <a:srgbClr val="FEFD0A"/>
                </a:solidFill>
              </a:rPr>
              <a:t> una </a:t>
            </a:r>
            <a:r>
              <a:rPr lang="en-US" sz="2500" dirty="0" err="1">
                <a:solidFill>
                  <a:srgbClr val="FEFD0A"/>
                </a:solidFill>
              </a:rPr>
              <a:t>misma</a:t>
            </a:r>
            <a:r>
              <a:rPr lang="en-US" sz="2500" dirty="0">
                <a:solidFill>
                  <a:srgbClr val="FEFD0A"/>
                </a:solidFill>
              </a:rPr>
              <a:t> </a:t>
            </a:r>
            <a:r>
              <a:rPr lang="en-US" sz="2500" dirty="0" err="1">
                <a:solidFill>
                  <a:srgbClr val="FEFD0A"/>
                </a:solidFill>
              </a:rPr>
              <a:t>campaña</a:t>
            </a:r>
            <a:r>
              <a:rPr lang="en-US" sz="2500" dirty="0">
                <a:solidFill>
                  <a:srgbClr val="FEFD0A"/>
                </a:solidFill>
              </a:rPr>
              <a:t> </a:t>
            </a:r>
            <a:r>
              <a:rPr lang="en-US" sz="2500" dirty="0" err="1">
                <a:solidFill>
                  <a:srgbClr val="FEFD0A"/>
                </a:solidFill>
              </a:rPr>
              <a:t>tiende</a:t>
            </a:r>
            <a:r>
              <a:rPr lang="en-US" sz="2500" dirty="0">
                <a:solidFill>
                  <a:srgbClr val="FEFD0A"/>
                </a:solidFill>
              </a:rPr>
              <a:t> a no </a:t>
            </a:r>
            <a:r>
              <a:rPr lang="en-US" sz="2500" dirty="0" err="1">
                <a:solidFill>
                  <a:srgbClr val="FEFD0A"/>
                </a:solidFill>
              </a:rPr>
              <a:t>suscribrse</a:t>
            </a:r>
            <a:r>
              <a:rPr lang="en-US" sz="2500" dirty="0">
                <a:solidFill>
                  <a:srgbClr val="FEFD0A"/>
                </a:solidFill>
              </a:rPr>
              <a:t> al </a:t>
            </a:r>
            <a:r>
              <a:rPr lang="en-US" sz="2500" dirty="0" err="1">
                <a:solidFill>
                  <a:srgbClr val="FEFD0A"/>
                </a:solidFill>
              </a:rPr>
              <a:t>servicio</a:t>
            </a:r>
            <a:r>
              <a:rPr lang="en-US" sz="2500" dirty="0">
                <a:solidFill>
                  <a:srgbClr val="FEFD0A"/>
                </a:solidFill>
              </a:rPr>
              <a:t>.</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7059574" y="2148840"/>
            <a:ext cx="0" cy="2419558"/>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C744C-E793-8346-833F-B954A67CBAC7}"/>
              </a:ext>
            </a:extLst>
          </p:cNvPr>
          <p:cNvCxnSpPr>
            <a:cxnSpLocks/>
          </p:cNvCxnSpPr>
          <p:nvPr/>
        </p:nvCxnSpPr>
        <p:spPr>
          <a:xfrm flipH="1">
            <a:off x="7059574" y="4568398"/>
            <a:ext cx="398164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49F0F1E5-94AE-C64D-9462-505D62DBBB2C}"/>
              </a:ext>
            </a:extLst>
          </p:cNvPr>
          <p:cNvPicPr>
            <a:picLocks noChangeAspect="1"/>
          </p:cNvPicPr>
          <p:nvPr/>
        </p:nvPicPr>
        <p:blipFill>
          <a:blip r:embed="rId6"/>
          <a:stretch>
            <a:fillRect/>
          </a:stretch>
        </p:blipFill>
        <p:spPr>
          <a:xfrm>
            <a:off x="382221" y="1536476"/>
            <a:ext cx="6230068" cy="42619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Audio 3">
            <a:hlinkClick r:id="" action="ppaction://media"/>
            <a:extLst>
              <a:ext uri="{FF2B5EF4-FFF2-40B4-BE49-F238E27FC236}">
                <a16:creationId xmlns:a16="http://schemas.microsoft.com/office/drawing/2014/main" id="{956917D0-B069-0E41-85EE-1EB39F88D6B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15874625"/>
      </p:ext>
    </p:extLst>
  </p:cSld>
  <p:clrMapOvr>
    <a:masterClrMapping/>
  </p:clrMapOvr>
  <mc:AlternateContent xmlns:mc="http://schemas.openxmlformats.org/markup-compatibility/2006">
    <mc:Choice xmlns:p14="http://schemas.microsoft.com/office/powerpoint/2010/main" Requires="p14">
      <p:transition spd="slow" p14:dur="2000" advTm="22373"/>
    </mc:Choice>
    <mc:Fallback>
      <p:transition spd="slow" advTm="22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pic>
        <p:nvPicPr>
          <p:cNvPr id="6" name="Picture 5" descr="A picture containing building, window&#10;&#10;Description automatically generated">
            <a:extLst>
              <a:ext uri="{FF2B5EF4-FFF2-40B4-BE49-F238E27FC236}">
                <a16:creationId xmlns:a16="http://schemas.microsoft.com/office/drawing/2014/main" id="{D7B7A8B4-E13D-D049-AE2B-D83628272525}"/>
              </a:ext>
            </a:extLst>
          </p:cNvPr>
          <p:cNvPicPr>
            <a:picLocks noChangeAspect="1"/>
          </p:cNvPicPr>
          <p:nvPr/>
        </p:nvPicPr>
        <p:blipFill>
          <a:blip r:embed="rId7"/>
          <a:stretch>
            <a:fillRect/>
          </a:stretch>
        </p:blipFill>
        <p:spPr>
          <a:xfrm>
            <a:off x="2124129" y="1498119"/>
            <a:ext cx="2411151" cy="2411151"/>
          </a:xfrm>
          <a:prstGeom prst="rect">
            <a:avLst/>
          </a:prstGeom>
        </p:spPr>
      </p:pic>
      <p:sp>
        <p:nvSpPr>
          <p:cNvPr id="80" name="TextBox 79">
            <a:extLst>
              <a:ext uri="{FF2B5EF4-FFF2-40B4-BE49-F238E27FC236}">
                <a16:creationId xmlns:a16="http://schemas.microsoft.com/office/drawing/2014/main" id="{C0F54B16-C8B7-9944-8697-FFC11352AD65}"/>
              </a:ext>
            </a:extLst>
          </p:cNvPr>
          <p:cNvSpPr txBox="1"/>
          <p:nvPr/>
        </p:nvSpPr>
        <p:spPr>
          <a:xfrm>
            <a:off x="1643633" y="4101674"/>
            <a:ext cx="3372141" cy="707886"/>
          </a:xfrm>
          <a:prstGeom prst="rect">
            <a:avLst/>
          </a:prstGeom>
          <a:noFill/>
        </p:spPr>
        <p:txBody>
          <a:bodyPr wrap="square" rtlCol="0">
            <a:spAutoFit/>
          </a:bodyPr>
          <a:lstStyle/>
          <a:p>
            <a:pPr algn="ctr"/>
            <a:r>
              <a:rPr lang="en-US" sz="4000" dirty="0">
                <a:solidFill>
                  <a:srgbClr val="FEFD0A"/>
                </a:solidFill>
              </a:rPr>
              <a:t>Banco Portugal</a:t>
            </a:r>
            <a:endParaRPr lang="en-AR" sz="4000" dirty="0">
              <a:solidFill>
                <a:srgbClr val="FEFD0A"/>
              </a:solidFill>
            </a:endParaRPr>
          </a:p>
        </p:txBody>
      </p:sp>
      <p:pic>
        <p:nvPicPr>
          <p:cNvPr id="8" name="Picture 7" descr="Icon&#10;&#10;Description automatically generated">
            <a:extLst>
              <a:ext uri="{FF2B5EF4-FFF2-40B4-BE49-F238E27FC236}">
                <a16:creationId xmlns:a16="http://schemas.microsoft.com/office/drawing/2014/main" id="{D331A3F7-906D-DD4A-B1CC-474E16A235C0}"/>
              </a:ext>
            </a:extLst>
          </p:cNvPr>
          <p:cNvPicPr>
            <a:picLocks noChangeAspect="1"/>
          </p:cNvPicPr>
          <p:nvPr/>
        </p:nvPicPr>
        <p:blipFill>
          <a:blip r:embed="rId8"/>
          <a:stretch>
            <a:fillRect/>
          </a:stretch>
        </p:blipFill>
        <p:spPr>
          <a:xfrm>
            <a:off x="6905207" y="1711897"/>
            <a:ext cx="2197373" cy="2197373"/>
          </a:xfrm>
          <a:prstGeom prst="rect">
            <a:avLst/>
          </a:prstGeom>
        </p:spPr>
      </p:pic>
      <p:sp>
        <p:nvSpPr>
          <p:cNvPr id="83" name="TextBox 82">
            <a:extLst>
              <a:ext uri="{FF2B5EF4-FFF2-40B4-BE49-F238E27FC236}">
                <a16:creationId xmlns:a16="http://schemas.microsoft.com/office/drawing/2014/main" id="{C3B6D4B5-4B62-0342-AEE2-B94ABDAED1A1}"/>
              </a:ext>
            </a:extLst>
          </p:cNvPr>
          <p:cNvSpPr txBox="1"/>
          <p:nvPr/>
        </p:nvSpPr>
        <p:spPr>
          <a:xfrm>
            <a:off x="6398505" y="4101674"/>
            <a:ext cx="3372141" cy="707886"/>
          </a:xfrm>
          <a:prstGeom prst="rect">
            <a:avLst/>
          </a:prstGeom>
          <a:noFill/>
        </p:spPr>
        <p:txBody>
          <a:bodyPr wrap="square" rtlCol="0">
            <a:spAutoFit/>
          </a:bodyPr>
          <a:lstStyle/>
          <a:p>
            <a:pPr algn="ctr"/>
            <a:r>
              <a:rPr lang="en-US" sz="4000" dirty="0">
                <a:solidFill>
                  <a:srgbClr val="FEFD0A"/>
                </a:solidFill>
              </a:rPr>
              <a:t>Marketing Data</a:t>
            </a:r>
            <a:endParaRPr lang="en-AR" sz="4000" dirty="0">
              <a:solidFill>
                <a:srgbClr val="FEFD0A"/>
              </a:solidFill>
            </a:endParaRPr>
          </a:p>
        </p:txBody>
      </p:sp>
      <p:pic>
        <p:nvPicPr>
          <p:cNvPr id="2" name="Audio 1">
            <a:hlinkClick r:id="" action="ppaction://media"/>
            <a:extLst>
              <a:ext uri="{FF2B5EF4-FFF2-40B4-BE49-F238E27FC236}">
                <a16:creationId xmlns:a16="http://schemas.microsoft.com/office/drawing/2014/main" id="{F22D2651-65D1-A749-BA8A-C0E130A0C2B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89574950"/>
      </p:ext>
    </p:extLst>
  </p:cSld>
  <p:clrMapOvr>
    <a:masterClrMapping/>
  </p:clrMapOvr>
  <mc:AlternateContent xmlns:mc="http://schemas.openxmlformats.org/markup-compatibility/2006">
    <mc:Choice xmlns:p14="http://schemas.microsoft.com/office/powerpoint/2010/main" Requires="p14">
      <p:transition spd="slow" p14:dur="2000" advTm="8612"/>
    </mc:Choice>
    <mc:Fallback>
      <p:transition spd="slow" advTm="8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80" grpId="0"/>
      <p:bldP spid="8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del EDA</a:t>
            </a:r>
          </a:p>
        </p:txBody>
      </p:sp>
      <p:sp>
        <p:nvSpPr>
          <p:cNvPr id="8" name="TextBox 7">
            <a:extLst>
              <a:ext uri="{FF2B5EF4-FFF2-40B4-BE49-F238E27FC236}">
                <a16:creationId xmlns:a16="http://schemas.microsoft.com/office/drawing/2014/main" id="{CB388C27-380E-6F42-AFA2-4FD504201848}"/>
              </a:ext>
            </a:extLst>
          </p:cNvPr>
          <p:cNvSpPr txBox="1"/>
          <p:nvPr/>
        </p:nvSpPr>
        <p:spPr>
          <a:xfrm>
            <a:off x="7140434" y="2487478"/>
            <a:ext cx="3981642" cy="2015936"/>
          </a:xfrm>
          <a:prstGeom prst="rect">
            <a:avLst/>
          </a:prstGeom>
          <a:noFill/>
        </p:spPr>
        <p:txBody>
          <a:bodyPr wrap="square" rtlCol="0">
            <a:spAutoFit/>
          </a:bodyPr>
          <a:lstStyle/>
          <a:p>
            <a:r>
              <a:rPr lang="en-US" sz="2500" dirty="0">
                <a:solidFill>
                  <a:srgbClr val="FEFD0A"/>
                </a:solidFill>
              </a:rPr>
              <a:t>Si se </a:t>
            </a:r>
            <a:r>
              <a:rPr lang="en-US" sz="2500" dirty="0" err="1">
                <a:solidFill>
                  <a:srgbClr val="FEFD0A"/>
                </a:solidFill>
              </a:rPr>
              <a:t>decidiera</a:t>
            </a:r>
            <a:r>
              <a:rPr lang="en-US" sz="2500" dirty="0">
                <a:solidFill>
                  <a:srgbClr val="FEFD0A"/>
                </a:solidFill>
              </a:rPr>
              <a:t> </a:t>
            </a:r>
            <a:r>
              <a:rPr lang="en-US" sz="2500" dirty="0" err="1">
                <a:solidFill>
                  <a:srgbClr val="FEFD0A"/>
                </a:solidFill>
              </a:rPr>
              <a:t>repetir</a:t>
            </a:r>
            <a:r>
              <a:rPr lang="en-US" sz="2500" dirty="0">
                <a:solidFill>
                  <a:srgbClr val="FEFD0A"/>
                </a:solidFill>
              </a:rPr>
              <a:t> una </a:t>
            </a:r>
            <a:r>
              <a:rPr lang="en-US" sz="2500" dirty="0" err="1">
                <a:solidFill>
                  <a:srgbClr val="FEFD0A"/>
                </a:solidFill>
              </a:rPr>
              <a:t>llamada</a:t>
            </a:r>
            <a:r>
              <a:rPr lang="en-US" sz="2500" dirty="0">
                <a:solidFill>
                  <a:srgbClr val="FEFD0A"/>
                </a:solidFill>
              </a:rPr>
              <a:t> a un </a:t>
            </a:r>
            <a:r>
              <a:rPr lang="en-US" sz="2500" dirty="0" err="1">
                <a:solidFill>
                  <a:srgbClr val="FEFD0A"/>
                </a:solidFill>
              </a:rPr>
              <a:t>cliente</a:t>
            </a:r>
            <a:r>
              <a:rPr lang="en-US" sz="2500" dirty="0">
                <a:solidFill>
                  <a:srgbClr val="FEFD0A"/>
                </a:solidFill>
              </a:rPr>
              <a:t> </a:t>
            </a:r>
            <a:r>
              <a:rPr lang="en-US" sz="2500" dirty="0" err="1">
                <a:solidFill>
                  <a:srgbClr val="FEFD0A"/>
                </a:solidFill>
              </a:rPr>
              <a:t>específico</a:t>
            </a:r>
            <a:r>
              <a:rPr lang="en-US" sz="2500" dirty="0">
                <a:solidFill>
                  <a:srgbClr val="FEFD0A"/>
                </a:solidFill>
              </a:rPr>
              <a:t>, los </a:t>
            </a:r>
            <a:r>
              <a:rPr lang="en-US" sz="2500" dirty="0" err="1">
                <a:solidFill>
                  <a:srgbClr val="FEFD0A"/>
                </a:solidFill>
              </a:rPr>
              <a:t>datos</a:t>
            </a:r>
            <a:r>
              <a:rPr lang="en-US" sz="2500" dirty="0">
                <a:solidFill>
                  <a:srgbClr val="FEFD0A"/>
                </a:solidFill>
              </a:rPr>
              <a:t> </a:t>
            </a:r>
            <a:r>
              <a:rPr lang="en-US" sz="2500" dirty="0" err="1">
                <a:solidFill>
                  <a:srgbClr val="FEFD0A"/>
                </a:solidFill>
              </a:rPr>
              <a:t>indican</a:t>
            </a:r>
            <a:r>
              <a:rPr lang="en-US" sz="2500" dirty="0">
                <a:solidFill>
                  <a:srgbClr val="FEFD0A"/>
                </a:solidFill>
              </a:rPr>
              <a:t> que lo mas </a:t>
            </a:r>
            <a:r>
              <a:rPr lang="en-US" sz="2500" dirty="0" err="1">
                <a:solidFill>
                  <a:srgbClr val="FEFD0A"/>
                </a:solidFill>
              </a:rPr>
              <a:t>efectivo</a:t>
            </a:r>
            <a:r>
              <a:rPr lang="en-US" sz="2500" dirty="0">
                <a:solidFill>
                  <a:srgbClr val="FEFD0A"/>
                </a:solidFill>
              </a:rPr>
              <a:t> es </a:t>
            </a:r>
            <a:r>
              <a:rPr lang="en-US" sz="2500" dirty="0" err="1">
                <a:solidFill>
                  <a:srgbClr val="FEFD0A"/>
                </a:solidFill>
              </a:rPr>
              <a:t>esperar</a:t>
            </a:r>
            <a:r>
              <a:rPr lang="en-US" sz="2500" dirty="0">
                <a:solidFill>
                  <a:srgbClr val="FEFD0A"/>
                </a:solidFill>
              </a:rPr>
              <a:t> al </a:t>
            </a:r>
            <a:r>
              <a:rPr lang="en-US" sz="2500" dirty="0" err="1">
                <a:solidFill>
                  <a:srgbClr val="FEFD0A"/>
                </a:solidFill>
              </a:rPr>
              <a:t>rededor</a:t>
            </a:r>
            <a:r>
              <a:rPr lang="en-US" sz="2500" dirty="0">
                <a:solidFill>
                  <a:srgbClr val="FEFD0A"/>
                </a:solidFill>
              </a:rPr>
              <a:t> de 30 días</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7059574" y="2487478"/>
            <a:ext cx="0" cy="208092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C744C-E793-8346-833F-B954A67CBAC7}"/>
              </a:ext>
            </a:extLst>
          </p:cNvPr>
          <p:cNvCxnSpPr>
            <a:cxnSpLocks/>
          </p:cNvCxnSpPr>
          <p:nvPr/>
        </p:nvCxnSpPr>
        <p:spPr>
          <a:xfrm flipH="1">
            <a:off x="7059574" y="4568398"/>
            <a:ext cx="398164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7FB6D70-74CC-4642-B723-14317212C14D}"/>
              </a:ext>
            </a:extLst>
          </p:cNvPr>
          <p:cNvPicPr>
            <a:picLocks noChangeAspect="1"/>
          </p:cNvPicPr>
          <p:nvPr/>
        </p:nvPicPr>
        <p:blipFill>
          <a:blip r:embed="rId6"/>
          <a:stretch>
            <a:fillRect/>
          </a:stretch>
        </p:blipFill>
        <p:spPr>
          <a:xfrm>
            <a:off x="437084" y="1369534"/>
            <a:ext cx="6134100" cy="455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Audio 12">
            <a:hlinkClick r:id="" action="ppaction://media"/>
            <a:extLst>
              <a:ext uri="{FF2B5EF4-FFF2-40B4-BE49-F238E27FC236}">
                <a16:creationId xmlns:a16="http://schemas.microsoft.com/office/drawing/2014/main" id="{0EBF194B-D332-B140-9331-DBF39C9B57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262537157"/>
      </p:ext>
    </p:extLst>
  </p:cSld>
  <p:clrMapOvr>
    <a:masterClrMapping/>
  </p:clrMapOvr>
  <mc:AlternateContent xmlns:mc="http://schemas.openxmlformats.org/markup-compatibility/2006">
    <mc:Choice xmlns:p14="http://schemas.microsoft.com/office/powerpoint/2010/main" Requires="p14">
      <p:transition spd="slow" p14:dur="2000" advTm="14643"/>
    </mc:Choice>
    <mc:Fallback>
      <p:transition spd="slow" advTm="14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del EDA</a:t>
            </a:r>
          </a:p>
        </p:txBody>
      </p:sp>
      <p:sp>
        <p:nvSpPr>
          <p:cNvPr id="8" name="TextBox 7">
            <a:extLst>
              <a:ext uri="{FF2B5EF4-FFF2-40B4-BE49-F238E27FC236}">
                <a16:creationId xmlns:a16="http://schemas.microsoft.com/office/drawing/2014/main" id="{CB388C27-380E-6F42-AFA2-4FD504201848}"/>
              </a:ext>
            </a:extLst>
          </p:cNvPr>
          <p:cNvSpPr txBox="1"/>
          <p:nvPr/>
        </p:nvSpPr>
        <p:spPr>
          <a:xfrm>
            <a:off x="7140434" y="2487478"/>
            <a:ext cx="3981642" cy="2015936"/>
          </a:xfrm>
          <a:prstGeom prst="rect">
            <a:avLst/>
          </a:prstGeom>
          <a:noFill/>
        </p:spPr>
        <p:txBody>
          <a:bodyPr wrap="square" rtlCol="0">
            <a:spAutoFit/>
          </a:bodyPr>
          <a:lstStyle/>
          <a:p>
            <a:r>
              <a:rPr lang="en-US" sz="2500" dirty="0">
                <a:solidFill>
                  <a:srgbClr val="FEFD0A"/>
                </a:solidFill>
              </a:rPr>
              <a:t>Los </a:t>
            </a:r>
            <a:r>
              <a:rPr lang="en-US" sz="2500" dirty="0" err="1">
                <a:solidFill>
                  <a:srgbClr val="FEFD0A"/>
                </a:solidFill>
              </a:rPr>
              <a:t>clientes</a:t>
            </a:r>
            <a:r>
              <a:rPr lang="en-US" sz="2500" dirty="0">
                <a:solidFill>
                  <a:srgbClr val="FEFD0A"/>
                </a:solidFill>
              </a:rPr>
              <a:t> </a:t>
            </a:r>
            <a:r>
              <a:rPr lang="en-US" sz="2500" dirty="0" err="1">
                <a:solidFill>
                  <a:srgbClr val="FEFD0A"/>
                </a:solidFill>
              </a:rPr>
              <a:t>contactados</a:t>
            </a:r>
            <a:r>
              <a:rPr lang="en-US" sz="2500" dirty="0">
                <a:solidFill>
                  <a:srgbClr val="FEFD0A"/>
                </a:solidFill>
              </a:rPr>
              <a:t> </a:t>
            </a:r>
            <a:r>
              <a:rPr lang="en-US" sz="2500" dirty="0" err="1">
                <a:solidFill>
                  <a:srgbClr val="FEFD0A"/>
                </a:solidFill>
              </a:rPr>
              <a:t>previamente</a:t>
            </a:r>
            <a:r>
              <a:rPr lang="en-US" sz="2500" dirty="0">
                <a:solidFill>
                  <a:srgbClr val="FEFD0A"/>
                </a:solidFill>
              </a:rPr>
              <a:t> (</a:t>
            </a:r>
            <a:r>
              <a:rPr lang="en-US" sz="2500" dirty="0" err="1">
                <a:solidFill>
                  <a:srgbClr val="FEFD0A"/>
                </a:solidFill>
              </a:rPr>
              <a:t>en</a:t>
            </a:r>
            <a:r>
              <a:rPr lang="en-US" sz="2500" dirty="0">
                <a:solidFill>
                  <a:srgbClr val="FEFD0A"/>
                </a:solidFill>
              </a:rPr>
              <a:t> </a:t>
            </a:r>
            <a:r>
              <a:rPr lang="en-US" sz="2500" dirty="0" err="1">
                <a:solidFill>
                  <a:srgbClr val="FEFD0A"/>
                </a:solidFill>
              </a:rPr>
              <a:t>otras</a:t>
            </a:r>
            <a:r>
              <a:rPr lang="en-US" sz="2500" dirty="0">
                <a:solidFill>
                  <a:srgbClr val="FEFD0A"/>
                </a:solidFill>
              </a:rPr>
              <a:t> </a:t>
            </a:r>
            <a:r>
              <a:rPr lang="en-US" sz="2500" dirty="0" err="1">
                <a:solidFill>
                  <a:srgbClr val="FEFD0A"/>
                </a:solidFill>
              </a:rPr>
              <a:t>campañas</a:t>
            </a:r>
            <a:r>
              <a:rPr lang="en-US" sz="2500" dirty="0">
                <a:solidFill>
                  <a:srgbClr val="FEFD0A"/>
                </a:solidFill>
              </a:rPr>
              <a:t>) </a:t>
            </a:r>
            <a:r>
              <a:rPr lang="en-US" sz="2500" dirty="0" err="1">
                <a:solidFill>
                  <a:srgbClr val="FEFD0A"/>
                </a:solidFill>
              </a:rPr>
              <a:t>tienden</a:t>
            </a:r>
            <a:r>
              <a:rPr lang="en-US" sz="2500" dirty="0">
                <a:solidFill>
                  <a:srgbClr val="FEFD0A"/>
                </a:solidFill>
              </a:rPr>
              <a:t> a </a:t>
            </a:r>
            <a:r>
              <a:rPr lang="en-US" sz="2500" dirty="0" err="1">
                <a:solidFill>
                  <a:srgbClr val="FEFD0A"/>
                </a:solidFill>
              </a:rPr>
              <a:t>aceptar</a:t>
            </a:r>
            <a:r>
              <a:rPr lang="en-US" sz="2500" dirty="0">
                <a:solidFill>
                  <a:srgbClr val="FEFD0A"/>
                </a:solidFill>
              </a:rPr>
              <a:t> </a:t>
            </a:r>
            <a:r>
              <a:rPr lang="en-US" sz="2500" dirty="0" err="1">
                <a:solidFill>
                  <a:srgbClr val="FEFD0A"/>
                </a:solidFill>
              </a:rPr>
              <a:t>más</a:t>
            </a:r>
            <a:r>
              <a:rPr lang="en-US" sz="2500" dirty="0">
                <a:solidFill>
                  <a:srgbClr val="FEFD0A"/>
                </a:solidFill>
              </a:rPr>
              <a:t> las </a:t>
            </a:r>
            <a:r>
              <a:rPr lang="en-US" sz="2500" dirty="0" err="1">
                <a:solidFill>
                  <a:srgbClr val="FEFD0A"/>
                </a:solidFill>
              </a:rPr>
              <a:t>suscripciones</a:t>
            </a:r>
            <a:r>
              <a:rPr lang="en-US" sz="2500" dirty="0">
                <a:solidFill>
                  <a:srgbClr val="FEFD0A"/>
                </a:solidFill>
              </a:rPr>
              <a:t> al </a:t>
            </a:r>
            <a:r>
              <a:rPr lang="en-US" sz="2500" dirty="0" err="1">
                <a:solidFill>
                  <a:srgbClr val="FEFD0A"/>
                </a:solidFill>
              </a:rPr>
              <a:t>servicio</a:t>
            </a:r>
            <a:endParaRPr lang="en-US" sz="2500" dirty="0">
              <a:solidFill>
                <a:srgbClr val="FEFD0A"/>
              </a:solidFill>
            </a:endParaRP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7059574" y="2487478"/>
            <a:ext cx="0" cy="208092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C744C-E793-8346-833F-B954A67CBAC7}"/>
              </a:ext>
            </a:extLst>
          </p:cNvPr>
          <p:cNvCxnSpPr>
            <a:cxnSpLocks/>
          </p:cNvCxnSpPr>
          <p:nvPr/>
        </p:nvCxnSpPr>
        <p:spPr>
          <a:xfrm flipH="1">
            <a:off x="7059574" y="4568398"/>
            <a:ext cx="398164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0A7FA4D3-B1CA-5F42-94F4-7DE959B0551A}"/>
              </a:ext>
            </a:extLst>
          </p:cNvPr>
          <p:cNvPicPr>
            <a:picLocks noChangeAspect="1"/>
          </p:cNvPicPr>
          <p:nvPr/>
        </p:nvPicPr>
        <p:blipFill>
          <a:blip r:embed="rId6"/>
          <a:stretch>
            <a:fillRect/>
          </a:stretch>
        </p:blipFill>
        <p:spPr>
          <a:xfrm>
            <a:off x="473958" y="1442686"/>
            <a:ext cx="6146800" cy="4343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Audio 10">
            <a:hlinkClick r:id="" action="ppaction://media"/>
            <a:extLst>
              <a:ext uri="{FF2B5EF4-FFF2-40B4-BE49-F238E27FC236}">
                <a16:creationId xmlns:a16="http://schemas.microsoft.com/office/drawing/2014/main" id="{E9F48779-C19A-FB4F-B386-0EA5C75D75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85300975"/>
      </p:ext>
    </p:extLst>
  </p:cSld>
  <p:clrMapOvr>
    <a:masterClrMapping/>
  </p:clrMapOvr>
  <mc:AlternateContent xmlns:mc="http://schemas.openxmlformats.org/markup-compatibility/2006">
    <mc:Choice xmlns:p14="http://schemas.microsoft.com/office/powerpoint/2010/main" Requires="p14">
      <p:transition spd="slow" p14:dur="2000" advTm="22684"/>
    </mc:Choice>
    <mc:Fallback>
      <p:transition spd="slow" advTm="226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del EDA</a:t>
            </a:r>
          </a:p>
        </p:txBody>
      </p:sp>
      <p:sp>
        <p:nvSpPr>
          <p:cNvPr id="8" name="TextBox 7">
            <a:extLst>
              <a:ext uri="{FF2B5EF4-FFF2-40B4-BE49-F238E27FC236}">
                <a16:creationId xmlns:a16="http://schemas.microsoft.com/office/drawing/2014/main" id="{CB388C27-380E-6F42-AFA2-4FD504201848}"/>
              </a:ext>
            </a:extLst>
          </p:cNvPr>
          <p:cNvSpPr txBox="1"/>
          <p:nvPr/>
        </p:nvSpPr>
        <p:spPr>
          <a:xfrm>
            <a:off x="7149578" y="3154227"/>
            <a:ext cx="3981642" cy="1246495"/>
          </a:xfrm>
          <a:prstGeom prst="rect">
            <a:avLst/>
          </a:prstGeom>
          <a:noFill/>
        </p:spPr>
        <p:txBody>
          <a:bodyPr wrap="square" rtlCol="0">
            <a:spAutoFit/>
          </a:bodyPr>
          <a:lstStyle/>
          <a:p>
            <a:r>
              <a:rPr lang="en-US" sz="2500" dirty="0">
                <a:solidFill>
                  <a:srgbClr val="FEFD0A"/>
                </a:solidFill>
              </a:rPr>
              <a:t>La </a:t>
            </a:r>
            <a:r>
              <a:rPr lang="en-US" sz="2500" dirty="0" err="1">
                <a:solidFill>
                  <a:srgbClr val="FEFD0A"/>
                </a:solidFill>
              </a:rPr>
              <a:t>tasa</a:t>
            </a:r>
            <a:r>
              <a:rPr lang="en-US" sz="2500" dirty="0">
                <a:solidFill>
                  <a:srgbClr val="FEFD0A"/>
                </a:solidFill>
              </a:rPr>
              <a:t> de </a:t>
            </a:r>
            <a:r>
              <a:rPr lang="en-US" sz="2500" dirty="0" err="1">
                <a:solidFill>
                  <a:srgbClr val="FEFD0A"/>
                </a:solidFill>
              </a:rPr>
              <a:t>éxito</a:t>
            </a:r>
            <a:r>
              <a:rPr lang="en-US" sz="2500" dirty="0">
                <a:solidFill>
                  <a:srgbClr val="FEFD0A"/>
                </a:solidFill>
              </a:rPr>
              <a:t> de </a:t>
            </a:r>
            <a:r>
              <a:rPr lang="en-US" sz="2500" dirty="0" err="1">
                <a:solidFill>
                  <a:srgbClr val="FEFD0A"/>
                </a:solidFill>
              </a:rPr>
              <a:t>clientes</a:t>
            </a:r>
            <a:r>
              <a:rPr lang="en-US" sz="2500" dirty="0">
                <a:solidFill>
                  <a:srgbClr val="FEFD0A"/>
                </a:solidFill>
              </a:rPr>
              <a:t> </a:t>
            </a:r>
            <a:r>
              <a:rPr lang="en-US" sz="2500" dirty="0" err="1">
                <a:solidFill>
                  <a:srgbClr val="FEFD0A"/>
                </a:solidFill>
              </a:rPr>
              <a:t>previamente</a:t>
            </a:r>
            <a:r>
              <a:rPr lang="en-US" sz="2500" dirty="0">
                <a:solidFill>
                  <a:srgbClr val="FEFD0A"/>
                </a:solidFill>
              </a:rPr>
              <a:t> </a:t>
            </a:r>
            <a:r>
              <a:rPr lang="en-US" sz="2500" dirty="0" err="1">
                <a:solidFill>
                  <a:srgbClr val="FEFD0A"/>
                </a:solidFill>
              </a:rPr>
              <a:t>suscriptos</a:t>
            </a:r>
            <a:r>
              <a:rPr lang="en-US" sz="2500" dirty="0">
                <a:solidFill>
                  <a:srgbClr val="FEFD0A"/>
                </a:solidFill>
              </a:rPr>
              <a:t> al </a:t>
            </a:r>
            <a:r>
              <a:rPr lang="en-US" sz="2500" dirty="0" err="1">
                <a:solidFill>
                  <a:srgbClr val="FEFD0A"/>
                </a:solidFill>
              </a:rPr>
              <a:t>servicio</a:t>
            </a:r>
            <a:r>
              <a:rPr lang="en-US" sz="2500" dirty="0">
                <a:solidFill>
                  <a:srgbClr val="FEFD0A"/>
                </a:solidFill>
              </a:rPr>
              <a:t> es </a:t>
            </a:r>
            <a:r>
              <a:rPr lang="en-US" sz="2500" dirty="0" err="1">
                <a:solidFill>
                  <a:srgbClr val="FEFD0A"/>
                </a:solidFill>
              </a:rPr>
              <a:t>muy</a:t>
            </a:r>
            <a:r>
              <a:rPr lang="en-US" sz="2500" dirty="0">
                <a:solidFill>
                  <a:srgbClr val="FEFD0A"/>
                </a:solidFill>
              </a:rPr>
              <a:t> </a:t>
            </a:r>
            <a:r>
              <a:rPr lang="en-US" sz="2500" dirty="0" err="1">
                <a:solidFill>
                  <a:srgbClr val="FEFD0A"/>
                </a:solidFill>
              </a:rPr>
              <a:t>alta.</a:t>
            </a:r>
            <a:r>
              <a:rPr lang="en-US" sz="2500" dirty="0">
                <a:solidFill>
                  <a:srgbClr val="FEFD0A"/>
                </a:solidFill>
              </a:rPr>
              <a:t> </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7059574" y="3154227"/>
            <a:ext cx="0" cy="141417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CAC744C-E793-8346-833F-B954A67CBAC7}"/>
              </a:ext>
            </a:extLst>
          </p:cNvPr>
          <p:cNvCxnSpPr>
            <a:cxnSpLocks/>
          </p:cNvCxnSpPr>
          <p:nvPr/>
        </p:nvCxnSpPr>
        <p:spPr>
          <a:xfrm flipH="1">
            <a:off x="7059574" y="4568398"/>
            <a:ext cx="3981641"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D6E1E1DA-F339-BB43-853B-60FC4187082E}"/>
              </a:ext>
            </a:extLst>
          </p:cNvPr>
          <p:cNvPicPr>
            <a:picLocks noChangeAspect="1"/>
          </p:cNvPicPr>
          <p:nvPr/>
        </p:nvPicPr>
        <p:blipFill>
          <a:blip r:embed="rId6"/>
          <a:stretch>
            <a:fillRect/>
          </a:stretch>
        </p:blipFill>
        <p:spPr>
          <a:xfrm>
            <a:off x="749300" y="1469898"/>
            <a:ext cx="5770367" cy="48485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Audio 15">
            <a:hlinkClick r:id="" action="ppaction://media"/>
            <a:extLst>
              <a:ext uri="{FF2B5EF4-FFF2-40B4-BE49-F238E27FC236}">
                <a16:creationId xmlns:a16="http://schemas.microsoft.com/office/drawing/2014/main" id="{EA6D0EC2-0910-AF48-92D5-A23E1812E53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34549978"/>
      </p:ext>
    </p:extLst>
  </p:cSld>
  <p:clrMapOvr>
    <a:masterClrMapping/>
  </p:clrMapOvr>
  <mc:AlternateContent xmlns:mc="http://schemas.openxmlformats.org/markup-compatibility/2006">
    <mc:Choice xmlns:p14="http://schemas.microsoft.com/office/powerpoint/2010/main" Requires="p14">
      <p:transition spd="slow" p14:dur="2000" advTm="13707"/>
    </mc:Choice>
    <mc:Fallback>
      <p:transition spd="slow" advTm="1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Conclusiones sobre los Modelos</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4947310" y="1975104"/>
            <a:ext cx="0" cy="2267712"/>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F9396E-71CD-1A47-A841-59504D584C25}"/>
              </a:ext>
            </a:extLst>
          </p:cNvPr>
          <p:cNvSpPr txBox="1"/>
          <p:nvPr/>
        </p:nvSpPr>
        <p:spPr>
          <a:xfrm>
            <a:off x="2195656" y="3729582"/>
            <a:ext cx="2156884" cy="477054"/>
          </a:xfrm>
          <a:prstGeom prst="rect">
            <a:avLst/>
          </a:prstGeom>
          <a:noFill/>
        </p:spPr>
        <p:txBody>
          <a:bodyPr wrap="square" rtlCol="0">
            <a:spAutoFit/>
          </a:bodyPr>
          <a:lstStyle/>
          <a:p>
            <a:pPr algn="ctr"/>
            <a:r>
              <a:rPr lang="en-AR" sz="2500" dirty="0">
                <a:solidFill>
                  <a:srgbClr val="FEFD0A"/>
                </a:solidFill>
              </a:rPr>
              <a:t>Na</a:t>
            </a:r>
            <a:r>
              <a:rPr lang="en-US" sz="2500" dirty="0" err="1">
                <a:solidFill>
                  <a:srgbClr val="FEFD0A"/>
                </a:solidFill>
              </a:rPr>
              <a:t>ï</a:t>
            </a:r>
            <a:r>
              <a:rPr lang="en-AR" sz="2500" dirty="0">
                <a:solidFill>
                  <a:srgbClr val="FEFD0A"/>
                </a:solidFill>
              </a:rPr>
              <a:t>ve Bayes</a:t>
            </a:r>
          </a:p>
        </p:txBody>
      </p:sp>
      <p:pic>
        <p:nvPicPr>
          <p:cNvPr id="12" name="Picture 11" descr="A pink brain with a black background&#10;&#10;Description automatically generated with low confidence">
            <a:extLst>
              <a:ext uri="{FF2B5EF4-FFF2-40B4-BE49-F238E27FC236}">
                <a16:creationId xmlns:a16="http://schemas.microsoft.com/office/drawing/2014/main" id="{5100E542-BCEB-EB4F-9A0A-5B2006D051DA}"/>
              </a:ext>
            </a:extLst>
          </p:cNvPr>
          <p:cNvPicPr>
            <a:picLocks noChangeAspect="1"/>
          </p:cNvPicPr>
          <p:nvPr/>
        </p:nvPicPr>
        <p:blipFill>
          <a:blip r:embed="rId7"/>
          <a:stretch>
            <a:fillRect/>
          </a:stretch>
        </p:blipFill>
        <p:spPr>
          <a:xfrm>
            <a:off x="2099740" y="2125930"/>
            <a:ext cx="1313385" cy="1313385"/>
          </a:xfrm>
          <a:prstGeom prst="rect">
            <a:avLst/>
          </a:prstGeom>
        </p:spPr>
      </p:pic>
      <p:sp>
        <p:nvSpPr>
          <p:cNvPr id="13" name="TextBox 12">
            <a:extLst>
              <a:ext uri="{FF2B5EF4-FFF2-40B4-BE49-F238E27FC236}">
                <a16:creationId xmlns:a16="http://schemas.microsoft.com/office/drawing/2014/main" id="{9233EC72-EC58-7741-8FC7-BDD0357FA056}"/>
              </a:ext>
            </a:extLst>
          </p:cNvPr>
          <p:cNvSpPr txBox="1"/>
          <p:nvPr/>
        </p:nvSpPr>
        <p:spPr>
          <a:xfrm>
            <a:off x="3633612" y="2345670"/>
            <a:ext cx="718928" cy="1200329"/>
          </a:xfrm>
          <a:prstGeom prst="rect">
            <a:avLst/>
          </a:prstGeom>
          <a:noFill/>
        </p:spPr>
        <p:txBody>
          <a:bodyPr wrap="square" rtlCol="0">
            <a:spAutoFit/>
          </a:bodyPr>
          <a:lstStyle/>
          <a:p>
            <a:pPr algn="ctr"/>
            <a:r>
              <a:rPr lang="es-ES" sz="7200" dirty="0">
                <a:solidFill>
                  <a:srgbClr val="FEFD0A"/>
                </a:solidFill>
              </a:rPr>
              <a:t>💪</a:t>
            </a:r>
            <a:endParaRPr lang="en-AR" sz="7200" dirty="0">
              <a:solidFill>
                <a:srgbClr val="FEFD0A"/>
              </a:solidFill>
            </a:endParaRPr>
          </a:p>
        </p:txBody>
      </p:sp>
      <p:sp>
        <p:nvSpPr>
          <p:cNvPr id="14" name="TextBox 13">
            <a:extLst>
              <a:ext uri="{FF2B5EF4-FFF2-40B4-BE49-F238E27FC236}">
                <a16:creationId xmlns:a16="http://schemas.microsoft.com/office/drawing/2014/main" id="{87501ED8-CBD9-B846-9D3D-AD2C249E8245}"/>
              </a:ext>
            </a:extLst>
          </p:cNvPr>
          <p:cNvSpPr txBox="1"/>
          <p:nvPr/>
        </p:nvSpPr>
        <p:spPr>
          <a:xfrm>
            <a:off x="5432335" y="2345670"/>
            <a:ext cx="1611295" cy="1446550"/>
          </a:xfrm>
          <a:prstGeom prst="rect">
            <a:avLst/>
          </a:prstGeom>
          <a:noFill/>
        </p:spPr>
        <p:txBody>
          <a:bodyPr wrap="square" rtlCol="0">
            <a:spAutoFit/>
          </a:bodyPr>
          <a:lstStyle/>
          <a:p>
            <a:pPr algn="ctr"/>
            <a:r>
              <a:rPr lang="es-ES" sz="8800" dirty="0">
                <a:solidFill>
                  <a:srgbClr val="FEFD0A"/>
                </a:solidFill>
              </a:rPr>
              <a:t>💸</a:t>
            </a:r>
            <a:endParaRPr lang="en-AR" sz="8800" dirty="0">
              <a:solidFill>
                <a:srgbClr val="FEFD0A"/>
              </a:solidFill>
            </a:endParaRPr>
          </a:p>
        </p:txBody>
      </p:sp>
      <p:sp>
        <p:nvSpPr>
          <p:cNvPr id="15" name="TextBox 14">
            <a:extLst>
              <a:ext uri="{FF2B5EF4-FFF2-40B4-BE49-F238E27FC236}">
                <a16:creationId xmlns:a16="http://schemas.microsoft.com/office/drawing/2014/main" id="{0936CAEC-E5F4-4341-A44A-A46E5180D112}"/>
              </a:ext>
            </a:extLst>
          </p:cNvPr>
          <p:cNvSpPr txBox="1"/>
          <p:nvPr/>
        </p:nvSpPr>
        <p:spPr>
          <a:xfrm>
            <a:off x="5099710" y="3683475"/>
            <a:ext cx="2156884" cy="861774"/>
          </a:xfrm>
          <a:prstGeom prst="rect">
            <a:avLst/>
          </a:prstGeom>
          <a:noFill/>
        </p:spPr>
        <p:txBody>
          <a:bodyPr wrap="square" rtlCol="0">
            <a:spAutoFit/>
          </a:bodyPr>
          <a:lstStyle/>
          <a:p>
            <a:pPr algn="ctr"/>
            <a:r>
              <a:rPr lang="es-ES" sz="2500" dirty="0">
                <a:solidFill>
                  <a:srgbClr val="FEFD0A"/>
                </a:solidFill>
              </a:rPr>
              <a:t>Reducción de costos</a:t>
            </a:r>
            <a:endParaRPr lang="en-AR" sz="2500" dirty="0">
              <a:solidFill>
                <a:srgbClr val="FEFD0A"/>
              </a:solidFill>
            </a:endParaRPr>
          </a:p>
        </p:txBody>
      </p:sp>
      <p:cxnSp>
        <p:nvCxnSpPr>
          <p:cNvPr id="16" name="Straight Connector 15">
            <a:extLst>
              <a:ext uri="{FF2B5EF4-FFF2-40B4-BE49-F238E27FC236}">
                <a16:creationId xmlns:a16="http://schemas.microsoft.com/office/drawing/2014/main" id="{F7416FB1-A012-1946-B156-4B3001160355}"/>
              </a:ext>
            </a:extLst>
          </p:cNvPr>
          <p:cNvCxnSpPr>
            <a:cxnSpLocks/>
          </p:cNvCxnSpPr>
          <p:nvPr/>
        </p:nvCxnSpPr>
        <p:spPr>
          <a:xfrm>
            <a:off x="7528654" y="1975104"/>
            <a:ext cx="0" cy="2267712"/>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CD7D76-48D6-A44B-A1F4-46655A23E9C8}"/>
              </a:ext>
            </a:extLst>
          </p:cNvPr>
          <p:cNvSpPr txBox="1"/>
          <p:nvPr/>
        </p:nvSpPr>
        <p:spPr>
          <a:xfrm>
            <a:off x="8013679" y="2345670"/>
            <a:ext cx="1611295" cy="1446550"/>
          </a:xfrm>
          <a:prstGeom prst="rect">
            <a:avLst/>
          </a:prstGeom>
          <a:noFill/>
        </p:spPr>
        <p:txBody>
          <a:bodyPr wrap="square" rtlCol="0">
            <a:spAutoFit/>
          </a:bodyPr>
          <a:lstStyle/>
          <a:p>
            <a:pPr algn="ctr"/>
            <a:r>
              <a:rPr lang="es-ES" sz="8800" dirty="0">
                <a:solidFill>
                  <a:srgbClr val="FEFD0A"/>
                </a:solidFill>
              </a:rPr>
              <a:t>🤑</a:t>
            </a:r>
            <a:endParaRPr lang="en-AR" sz="8800" dirty="0">
              <a:solidFill>
                <a:srgbClr val="FEFD0A"/>
              </a:solidFill>
            </a:endParaRPr>
          </a:p>
        </p:txBody>
      </p:sp>
      <p:sp>
        <p:nvSpPr>
          <p:cNvPr id="18" name="TextBox 17">
            <a:extLst>
              <a:ext uri="{FF2B5EF4-FFF2-40B4-BE49-F238E27FC236}">
                <a16:creationId xmlns:a16="http://schemas.microsoft.com/office/drawing/2014/main" id="{A1AAF6D9-7C8C-9446-A323-F78A5454B093}"/>
              </a:ext>
            </a:extLst>
          </p:cNvPr>
          <p:cNvSpPr txBox="1"/>
          <p:nvPr/>
        </p:nvSpPr>
        <p:spPr>
          <a:xfrm>
            <a:off x="7681054" y="3683475"/>
            <a:ext cx="2156884" cy="861774"/>
          </a:xfrm>
          <a:prstGeom prst="rect">
            <a:avLst/>
          </a:prstGeom>
          <a:noFill/>
        </p:spPr>
        <p:txBody>
          <a:bodyPr wrap="square" rtlCol="0">
            <a:spAutoFit/>
          </a:bodyPr>
          <a:lstStyle/>
          <a:p>
            <a:pPr algn="ctr"/>
            <a:r>
              <a:rPr lang="es-ES" sz="2500" dirty="0" err="1">
                <a:solidFill>
                  <a:srgbClr val="FEFD0A"/>
                </a:solidFill>
              </a:rPr>
              <a:t>Maximimizar</a:t>
            </a:r>
            <a:endParaRPr lang="es-ES" sz="2500" dirty="0">
              <a:solidFill>
                <a:srgbClr val="FEFD0A"/>
              </a:solidFill>
            </a:endParaRPr>
          </a:p>
          <a:p>
            <a:pPr algn="ctr"/>
            <a:r>
              <a:rPr lang="es-ES" sz="2500" dirty="0">
                <a:solidFill>
                  <a:srgbClr val="FEFD0A"/>
                </a:solidFill>
              </a:rPr>
              <a:t>Ganancias</a:t>
            </a:r>
            <a:endParaRPr lang="en-AR" sz="2500" dirty="0">
              <a:solidFill>
                <a:srgbClr val="FEFD0A"/>
              </a:solidFill>
            </a:endParaRPr>
          </a:p>
        </p:txBody>
      </p:sp>
      <p:pic>
        <p:nvPicPr>
          <p:cNvPr id="21" name="Audio 20">
            <a:hlinkClick r:id="" action="ppaction://media"/>
            <a:extLst>
              <a:ext uri="{FF2B5EF4-FFF2-40B4-BE49-F238E27FC236}">
                <a16:creationId xmlns:a16="http://schemas.microsoft.com/office/drawing/2014/main" id="{8F5DA841-B7A3-194F-A6CB-F707BBB3C6C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71638050"/>
      </p:ext>
    </p:extLst>
  </p:cSld>
  <p:clrMapOvr>
    <a:masterClrMapping/>
  </p:clrMapOvr>
  <mc:AlternateContent xmlns:mc="http://schemas.openxmlformats.org/markup-compatibility/2006">
    <mc:Choice xmlns:p14="http://schemas.microsoft.com/office/powerpoint/2010/main" Requires="p14">
      <p:transition spd="slow" p14:dur="2000" advTm="18808"/>
    </mc:Choice>
    <mc:Fallback>
      <p:transition spd="slow" advTm="18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1"/>
                </p:tgtEl>
              </p:cMediaNode>
            </p:audio>
          </p:childTnLst>
        </p:cTn>
      </p:par>
    </p:tnLst>
    <p:bldLst>
      <p:bldP spid="11" grpId="0"/>
      <p:bldP spid="13" grpId="0"/>
      <p:bldP spid="14" grpId="0"/>
      <p:bldP spid="15"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8575467" cy="707886"/>
          </a:xfrm>
          <a:prstGeom prst="rect">
            <a:avLst/>
          </a:prstGeom>
          <a:noFill/>
        </p:spPr>
        <p:txBody>
          <a:bodyPr wrap="square" rtlCol="0">
            <a:spAutoFit/>
          </a:bodyPr>
          <a:lstStyle/>
          <a:p>
            <a:r>
              <a:rPr lang="en-AR" sz="4000" dirty="0">
                <a:solidFill>
                  <a:schemeClr val="bg1">
                    <a:lumMod val="65000"/>
                  </a:schemeClr>
                </a:solidFill>
              </a:rPr>
              <a:t>Próximos pasos y posibles mejoras</a:t>
            </a:r>
          </a:p>
        </p:txBody>
      </p:sp>
      <p:cxnSp>
        <p:nvCxnSpPr>
          <p:cNvPr id="9" name="Straight Connector 8">
            <a:extLst>
              <a:ext uri="{FF2B5EF4-FFF2-40B4-BE49-F238E27FC236}">
                <a16:creationId xmlns:a16="http://schemas.microsoft.com/office/drawing/2014/main" id="{2A4A5E75-8784-EF4D-AE87-7F574BDD0C74}"/>
              </a:ext>
            </a:extLst>
          </p:cNvPr>
          <p:cNvCxnSpPr>
            <a:cxnSpLocks/>
          </p:cNvCxnSpPr>
          <p:nvPr/>
        </p:nvCxnSpPr>
        <p:spPr>
          <a:xfrm>
            <a:off x="3676294" y="1964789"/>
            <a:ext cx="0" cy="3000973"/>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F9396E-71CD-1A47-A841-59504D584C25}"/>
              </a:ext>
            </a:extLst>
          </p:cNvPr>
          <p:cNvSpPr txBox="1"/>
          <p:nvPr/>
        </p:nvSpPr>
        <p:spPr>
          <a:xfrm>
            <a:off x="924640" y="3719267"/>
            <a:ext cx="2156884" cy="1246495"/>
          </a:xfrm>
          <a:prstGeom prst="rect">
            <a:avLst/>
          </a:prstGeom>
          <a:noFill/>
        </p:spPr>
        <p:txBody>
          <a:bodyPr wrap="square" rtlCol="0">
            <a:spAutoFit/>
          </a:bodyPr>
          <a:lstStyle/>
          <a:p>
            <a:pPr algn="ctr"/>
            <a:r>
              <a:rPr lang="es-ES" sz="2500" dirty="0">
                <a:solidFill>
                  <a:srgbClr val="FEFD0A"/>
                </a:solidFill>
              </a:rPr>
              <a:t>Seguir Almacenando datos</a:t>
            </a:r>
            <a:endParaRPr lang="en-AR" sz="2500" dirty="0">
              <a:solidFill>
                <a:srgbClr val="FEFD0A"/>
              </a:solidFill>
            </a:endParaRPr>
          </a:p>
        </p:txBody>
      </p:sp>
      <p:sp>
        <p:nvSpPr>
          <p:cNvPr id="13" name="TextBox 12">
            <a:extLst>
              <a:ext uri="{FF2B5EF4-FFF2-40B4-BE49-F238E27FC236}">
                <a16:creationId xmlns:a16="http://schemas.microsoft.com/office/drawing/2014/main" id="{9233EC72-EC58-7741-8FC7-BDD0357FA056}"/>
              </a:ext>
            </a:extLst>
          </p:cNvPr>
          <p:cNvSpPr txBox="1"/>
          <p:nvPr/>
        </p:nvSpPr>
        <p:spPr>
          <a:xfrm>
            <a:off x="924640" y="2335355"/>
            <a:ext cx="2156884" cy="1200329"/>
          </a:xfrm>
          <a:prstGeom prst="rect">
            <a:avLst/>
          </a:prstGeom>
          <a:noFill/>
        </p:spPr>
        <p:txBody>
          <a:bodyPr wrap="square" rtlCol="0">
            <a:spAutoFit/>
          </a:bodyPr>
          <a:lstStyle/>
          <a:p>
            <a:pPr algn="ctr"/>
            <a:r>
              <a:rPr lang="en-AR" sz="7200" dirty="0">
                <a:solidFill>
                  <a:srgbClr val="FEFD0A"/>
                </a:solidFill>
              </a:rPr>
              <a:t>💾</a:t>
            </a:r>
          </a:p>
        </p:txBody>
      </p:sp>
      <p:sp>
        <p:nvSpPr>
          <p:cNvPr id="14" name="TextBox 13">
            <a:extLst>
              <a:ext uri="{FF2B5EF4-FFF2-40B4-BE49-F238E27FC236}">
                <a16:creationId xmlns:a16="http://schemas.microsoft.com/office/drawing/2014/main" id="{87501ED8-CBD9-B846-9D3D-AD2C249E8245}"/>
              </a:ext>
            </a:extLst>
          </p:cNvPr>
          <p:cNvSpPr txBox="1"/>
          <p:nvPr/>
        </p:nvSpPr>
        <p:spPr>
          <a:xfrm>
            <a:off x="4161319" y="2335355"/>
            <a:ext cx="1611295" cy="1446550"/>
          </a:xfrm>
          <a:prstGeom prst="rect">
            <a:avLst/>
          </a:prstGeom>
          <a:noFill/>
        </p:spPr>
        <p:txBody>
          <a:bodyPr wrap="square" rtlCol="0">
            <a:spAutoFit/>
          </a:bodyPr>
          <a:lstStyle/>
          <a:p>
            <a:pPr algn="ctr"/>
            <a:r>
              <a:rPr lang="es-ES" sz="8800" dirty="0">
                <a:solidFill>
                  <a:srgbClr val="FEFD0A"/>
                </a:solidFill>
              </a:rPr>
              <a:t>🧠</a:t>
            </a:r>
            <a:endParaRPr lang="en-AR" sz="8800" dirty="0">
              <a:solidFill>
                <a:srgbClr val="FEFD0A"/>
              </a:solidFill>
            </a:endParaRPr>
          </a:p>
        </p:txBody>
      </p:sp>
      <p:sp>
        <p:nvSpPr>
          <p:cNvPr id="15" name="TextBox 14">
            <a:extLst>
              <a:ext uri="{FF2B5EF4-FFF2-40B4-BE49-F238E27FC236}">
                <a16:creationId xmlns:a16="http://schemas.microsoft.com/office/drawing/2014/main" id="{0936CAEC-E5F4-4341-A44A-A46E5180D112}"/>
              </a:ext>
            </a:extLst>
          </p:cNvPr>
          <p:cNvSpPr txBox="1"/>
          <p:nvPr/>
        </p:nvSpPr>
        <p:spPr>
          <a:xfrm>
            <a:off x="3828694" y="3673160"/>
            <a:ext cx="2156884" cy="1246495"/>
          </a:xfrm>
          <a:prstGeom prst="rect">
            <a:avLst/>
          </a:prstGeom>
          <a:noFill/>
        </p:spPr>
        <p:txBody>
          <a:bodyPr wrap="square" rtlCol="0">
            <a:spAutoFit/>
          </a:bodyPr>
          <a:lstStyle/>
          <a:p>
            <a:pPr algn="ctr"/>
            <a:r>
              <a:rPr lang="es-ES" sz="2500" dirty="0">
                <a:solidFill>
                  <a:srgbClr val="FEFD0A"/>
                </a:solidFill>
              </a:rPr>
              <a:t>Explorar otros modelos</a:t>
            </a:r>
          </a:p>
          <a:p>
            <a:pPr algn="ctr"/>
            <a:r>
              <a:rPr lang="es-ES" sz="2500" dirty="0">
                <a:solidFill>
                  <a:srgbClr val="FEFD0A"/>
                </a:solidFill>
              </a:rPr>
              <a:t>predictivos</a:t>
            </a:r>
            <a:endParaRPr lang="en-AR" sz="2500" dirty="0">
              <a:solidFill>
                <a:srgbClr val="FEFD0A"/>
              </a:solidFill>
            </a:endParaRPr>
          </a:p>
        </p:txBody>
      </p:sp>
      <p:cxnSp>
        <p:nvCxnSpPr>
          <p:cNvPr id="16" name="Straight Connector 15">
            <a:extLst>
              <a:ext uri="{FF2B5EF4-FFF2-40B4-BE49-F238E27FC236}">
                <a16:creationId xmlns:a16="http://schemas.microsoft.com/office/drawing/2014/main" id="{F7416FB1-A012-1946-B156-4B3001160355}"/>
              </a:ext>
            </a:extLst>
          </p:cNvPr>
          <p:cNvCxnSpPr>
            <a:cxnSpLocks/>
          </p:cNvCxnSpPr>
          <p:nvPr/>
        </p:nvCxnSpPr>
        <p:spPr>
          <a:xfrm>
            <a:off x="6257638" y="1964789"/>
            <a:ext cx="0" cy="3000973"/>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CD7D76-48D6-A44B-A1F4-46655A23E9C8}"/>
              </a:ext>
            </a:extLst>
          </p:cNvPr>
          <p:cNvSpPr txBox="1"/>
          <p:nvPr/>
        </p:nvSpPr>
        <p:spPr>
          <a:xfrm>
            <a:off x="6590265" y="2335355"/>
            <a:ext cx="1763694" cy="1446550"/>
          </a:xfrm>
          <a:prstGeom prst="rect">
            <a:avLst/>
          </a:prstGeom>
          <a:noFill/>
        </p:spPr>
        <p:txBody>
          <a:bodyPr wrap="square" rtlCol="0">
            <a:spAutoFit/>
          </a:bodyPr>
          <a:lstStyle/>
          <a:p>
            <a:pPr algn="ctr"/>
            <a:r>
              <a:rPr lang="en-AR" sz="8800" dirty="0">
                <a:solidFill>
                  <a:srgbClr val="FEFD0A"/>
                </a:solidFill>
              </a:rPr>
              <a:t>☁️</a:t>
            </a:r>
          </a:p>
        </p:txBody>
      </p:sp>
      <p:sp>
        <p:nvSpPr>
          <p:cNvPr id="18" name="TextBox 17">
            <a:extLst>
              <a:ext uri="{FF2B5EF4-FFF2-40B4-BE49-F238E27FC236}">
                <a16:creationId xmlns:a16="http://schemas.microsoft.com/office/drawing/2014/main" id="{A1AAF6D9-7C8C-9446-A323-F78A5454B093}"/>
              </a:ext>
            </a:extLst>
          </p:cNvPr>
          <p:cNvSpPr txBox="1"/>
          <p:nvPr/>
        </p:nvSpPr>
        <p:spPr>
          <a:xfrm>
            <a:off x="6410038" y="3673160"/>
            <a:ext cx="2156884" cy="1246495"/>
          </a:xfrm>
          <a:prstGeom prst="rect">
            <a:avLst/>
          </a:prstGeom>
          <a:noFill/>
        </p:spPr>
        <p:txBody>
          <a:bodyPr wrap="square" rtlCol="0">
            <a:spAutoFit/>
          </a:bodyPr>
          <a:lstStyle/>
          <a:p>
            <a:pPr algn="ctr"/>
            <a:r>
              <a:rPr lang="es-ES" sz="2500" dirty="0">
                <a:solidFill>
                  <a:srgbClr val="FEFD0A"/>
                </a:solidFill>
              </a:rPr>
              <a:t>Tecnologías basadas en la nube</a:t>
            </a:r>
            <a:endParaRPr lang="en-AR" sz="2500" dirty="0">
              <a:solidFill>
                <a:srgbClr val="FEFD0A"/>
              </a:solidFill>
            </a:endParaRPr>
          </a:p>
        </p:txBody>
      </p:sp>
      <p:cxnSp>
        <p:nvCxnSpPr>
          <p:cNvPr id="19" name="Straight Connector 18">
            <a:extLst>
              <a:ext uri="{FF2B5EF4-FFF2-40B4-BE49-F238E27FC236}">
                <a16:creationId xmlns:a16="http://schemas.microsoft.com/office/drawing/2014/main" id="{5500C01B-8829-6941-8D46-F15D3898A948}"/>
              </a:ext>
            </a:extLst>
          </p:cNvPr>
          <p:cNvCxnSpPr>
            <a:cxnSpLocks/>
          </p:cNvCxnSpPr>
          <p:nvPr/>
        </p:nvCxnSpPr>
        <p:spPr>
          <a:xfrm>
            <a:off x="8686583" y="1964789"/>
            <a:ext cx="0" cy="3000973"/>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4FC359-FFB4-584E-A032-07B5CE1E5E1E}"/>
              </a:ext>
            </a:extLst>
          </p:cNvPr>
          <p:cNvSpPr txBox="1"/>
          <p:nvPr/>
        </p:nvSpPr>
        <p:spPr>
          <a:xfrm>
            <a:off x="9171608" y="2335355"/>
            <a:ext cx="1611295" cy="2800767"/>
          </a:xfrm>
          <a:prstGeom prst="rect">
            <a:avLst/>
          </a:prstGeom>
          <a:noFill/>
        </p:spPr>
        <p:txBody>
          <a:bodyPr wrap="square" rtlCol="0">
            <a:spAutoFit/>
          </a:bodyPr>
          <a:lstStyle/>
          <a:p>
            <a:pPr algn="ctr"/>
            <a:r>
              <a:rPr lang="es-ES" sz="8800" dirty="0">
                <a:solidFill>
                  <a:srgbClr val="FEFD0A"/>
                </a:solidFill>
              </a:rPr>
              <a:t>📊🤑</a:t>
            </a:r>
            <a:endParaRPr lang="en-AR" sz="8800" dirty="0">
              <a:solidFill>
                <a:srgbClr val="FEFD0A"/>
              </a:solidFill>
            </a:endParaRPr>
          </a:p>
        </p:txBody>
      </p:sp>
      <p:sp>
        <p:nvSpPr>
          <p:cNvPr id="21" name="TextBox 20">
            <a:extLst>
              <a:ext uri="{FF2B5EF4-FFF2-40B4-BE49-F238E27FC236}">
                <a16:creationId xmlns:a16="http://schemas.microsoft.com/office/drawing/2014/main" id="{DDA4FAF8-FE17-B24C-876D-AEE051408518}"/>
              </a:ext>
            </a:extLst>
          </p:cNvPr>
          <p:cNvSpPr txBox="1"/>
          <p:nvPr/>
        </p:nvSpPr>
        <p:spPr>
          <a:xfrm>
            <a:off x="8838983" y="3673160"/>
            <a:ext cx="2156884" cy="1246495"/>
          </a:xfrm>
          <a:prstGeom prst="rect">
            <a:avLst/>
          </a:prstGeom>
          <a:noFill/>
        </p:spPr>
        <p:txBody>
          <a:bodyPr wrap="square" rtlCol="0">
            <a:spAutoFit/>
          </a:bodyPr>
          <a:lstStyle/>
          <a:p>
            <a:pPr algn="ctr"/>
            <a:r>
              <a:rPr lang="es-ES" sz="2500" dirty="0">
                <a:solidFill>
                  <a:srgbClr val="FEFD0A"/>
                </a:solidFill>
              </a:rPr>
              <a:t>Segmentación</a:t>
            </a:r>
          </a:p>
          <a:p>
            <a:pPr algn="ctr"/>
            <a:r>
              <a:rPr lang="es-ES" sz="2500" dirty="0">
                <a:solidFill>
                  <a:srgbClr val="FEFD0A"/>
                </a:solidFill>
              </a:rPr>
              <a:t>con modelos de </a:t>
            </a:r>
            <a:r>
              <a:rPr lang="es-ES" sz="2500" dirty="0" err="1">
                <a:solidFill>
                  <a:srgbClr val="FEFD0A"/>
                </a:solidFill>
              </a:rPr>
              <a:t>Clustering</a:t>
            </a:r>
            <a:endParaRPr lang="en-AR" sz="2500" dirty="0">
              <a:solidFill>
                <a:srgbClr val="FEFD0A"/>
              </a:solidFill>
            </a:endParaRPr>
          </a:p>
        </p:txBody>
      </p:sp>
      <p:pic>
        <p:nvPicPr>
          <p:cNvPr id="7" name="Audio 6">
            <a:hlinkClick r:id="" action="ppaction://media"/>
            <a:extLst>
              <a:ext uri="{FF2B5EF4-FFF2-40B4-BE49-F238E27FC236}">
                <a16:creationId xmlns:a16="http://schemas.microsoft.com/office/drawing/2014/main" id="{D288C95C-736A-4647-B150-A05AEE8C09B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354550920"/>
      </p:ext>
    </p:extLst>
  </p:cSld>
  <p:clrMapOvr>
    <a:masterClrMapping/>
  </p:clrMapOvr>
  <mc:AlternateContent xmlns:mc="http://schemas.openxmlformats.org/markup-compatibility/2006">
    <mc:Choice xmlns:p14="http://schemas.microsoft.com/office/powerpoint/2010/main" Requires="p14">
      <p:transition spd="slow" p14:dur="2000" advTm="45531"/>
    </mc:Choice>
    <mc:Fallback>
      <p:transition spd="slow" advTm="45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7"/>
                </p:tgtEl>
              </p:cMediaNode>
            </p:audio>
          </p:childTnLst>
        </p:cTn>
      </p:par>
    </p:tnLst>
    <p:bldLst>
      <p:bldP spid="11" grpId="0"/>
      <p:bldP spid="13" grpId="0"/>
      <p:bldP spid="14" grpId="0"/>
      <p:bldP spid="15" grpId="0"/>
      <p:bldP spid="17" grpId="0"/>
      <p:bldP spid="18" grpId="0"/>
      <p:bldP spid="20"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MUCHAS</a:t>
            </a:r>
          </a:p>
          <a:p>
            <a:r>
              <a:rPr lang="en-AR" sz="6000" dirty="0">
                <a:solidFill>
                  <a:srgbClr val="FEFD0A"/>
                </a:solidFill>
              </a:rPr>
              <a:t>GRACIAS</a:t>
            </a:r>
          </a:p>
          <a:p>
            <a:endParaRPr lang="en-AR" dirty="0">
              <a:solidFill>
                <a:schemeClr val="bg1"/>
              </a:solidFill>
            </a:endParaRPr>
          </a:p>
          <a:p>
            <a:r>
              <a:rPr lang="en-AR" sz="2400" dirty="0">
                <a:solidFill>
                  <a:srgbClr val="1F8289"/>
                </a:solidFill>
              </a:rPr>
              <a:t>Lucas Argento</a:t>
            </a:r>
          </a:p>
        </p:txBody>
      </p:sp>
      <p:pic>
        <p:nvPicPr>
          <p:cNvPr id="3" name="Picture 2" descr="Logo&#10;&#10;Description automatically generated">
            <a:extLst>
              <a:ext uri="{FF2B5EF4-FFF2-40B4-BE49-F238E27FC236}">
                <a16:creationId xmlns:a16="http://schemas.microsoft.com/office/drawing/2014/main" id="{F69258F0-F143-8B4E-9DCD-58C051835C4E}"/>
              </a:ext>
            </a:extLst>
          </p:cNvPr>
          <p:cNvPicPr>
            <a:picLocks noChangeAspect="1"/>
          </p:cNvPicPr>
          <p:nvPr/>
        </p:nvPicPr>
        <p:blipFill>
          <a:blip r:embed="rId7"/>
          <a:stretch>
            <a:fillRect/>
          </a:stretch>
        </p:blipFill>
        <p:spPr>
          <a:xfrm>
            <a:off x="1005840" y="732969"/>
            <a:ext cx="2519680" cy="2519680"/>
          </a:xfrm>
          <a:prstGeom prst="rect">
            <a:avLst/>
          </a:prstGeom>
        </p:spPr>
      </p:pic>
      <p:pic>
        <p:nvPicPr>
          <p:cNvPr id="4" name="Audio 3">
            <a:hlinkClick r:id="" action="ppaction://media"/>
            <a:extLst>
              <a:ext uri="{FF2B5EF4-FFF2-40B4-BE49-F238E27FC236}">
                <a16:creationId xmlns:a16="http://schemas.microsoft.com/office/drawing/2014/main" id="{1A246721-6FA3-BD40-86F2-1E9413ECF05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31803086"/>
      </p:ext>
    </p:extLst>
  </p:cSld>
  <p:clrMapOvr>
    <a:masterClrMapping/>
  </p:clrMapOvr>
  <mc:AlternateContent xmlns:mc="http://schemas.openxmlformats.org/markup-compatibility/2006">
    <mc:Choice xmlns:p14="http://schemas.microsoft.com/office/powerpoint/2010/main" Requires="p14">
      <p:transition spd="slow" p14:dur="2000" advTm="4028"/>
    </mc:Choice>
    <mc:Fallback>
      <p:transition spd="slow" advTm="4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Objetivo</a:t>
            </a:r>
          </a:p>
        </p:txBody>
      </p:sp>
      <p:sp>
        <p:nvSpPr>
          <p:cNvPr id="7" name="TextBox 6">
            <a:extLst>
              <a:ext uri="{FF2B5EF4-FFF2-40B4-BE49-F238E27FC236}">
                <a16:creationId xmlns:a16="http://schemas.microsoft.com/office/drawing/2014/main" id="{AE560C39-A7FF-0E48-A6ED-55D2DD392BFC}"/>
              </a:ext>
            </a:extLst>
          </p:cNvPr>
          <p:cNvSpPr txBox="1"/>
          <p:nvPr/>
        </p:nvSpPr>
        <p:spPr>
          <a:xfrm>
            <a:off x="1587492" y="1902964"/>
            <a:ext cx="4052048" cy="2862322"/>
          </a:xfrm>
          <a:prstGeom prst="rect">
            <a:avLst/>
          </a:prstGeom>
          <a:noFill/>
        </p:spPr>
        <p:txBody>
          <a:bodyPr wrap="square" rtlCol="0">
            <a:spAutoFit/>
          </a:bodyPr>
          <a:lstStyle/>
          <a:p>
            <a:pPr algn="r"/>
            <a:r>
              <a:rPr lang="en-US" sz="3000" dirty="0" err="1">
                <a:solidFill>
                  <a:srgbClr val="FEFD0A"/>
                </a:solidFill>
              </a:rPr>
              <a:t>Analizar</a:t>
            </a:r>
            <a:r>
              <a:rPr lang="en-US" sz="3000" dirty="0">
                <a:solidFill>
                  <a:srgbClr val="FEFD0A"/>
                </a:solidFill>
              </a:rPr>
              <a:t> la base de </a:t>
            </a:r>
            <a:r>
              <a:rPr lang="en-US" sz="3000" dirty="0" err="1">
                <a:solidFill>
                  <a:srgbClr val="FEFD0A"/>
                </a:solidFill>
              </a:rPr>
              <a:t>datos</a:t>
            </a:r>
            <a:r>
              <a:rPr lang="en-US" sz="3000" dirty="0">
                <a:solidFill>
                  <a:srgbClr val="FEFD0A"/>
                </a:solidFill>
              </a:rPr>
              <a:t> </a:t>
            </a:r>
            <a:r>
              <a:rPr lang="en-US" sz="3000" dirty="0" err="1">
                <a:solidFill>
                  <a:srgbClr val="FEFD0A"/>
                </a:solidFill>
              </a:rPr>
              <a:t>en</a:t>
            </a:r>
            <a:r>
              <a:rPr lang="en-US" sz="3000" dirty="0">
                <a:solidFill>
                  <a:srgbClr val="FEFD0A"/>
                </a:solidFill>
              </a:rPr>
              <a:t> </a:t>
            </a:r>
            <a:r>
              <a:rPr lang="en-US" sz="3000" dirty="0" err="1">
                <a:solidFill>
                  <a:srgbClr val="FEFD0A"/>
                </a:solidFill>
              </a:rPr>
              <a:t>búsqueda</a:t>
            </a:r>
            <a:r>
              <a:rPr lang="en-US" sz="3000" dirty="0">
                <a:solidFill>
                  <a:srgbClr val="FEFD0A"/>
                </a:solidFill>
              </a:rPr>
              <a:t> de </a:t>
            </a:r>
            <a:r>
              <a:rPr lang="en-US" sz="3000" dirty="0" err="1">
                <a:solidFill>
                  <a:srgbClr val="FEFD0A"/>
                </a:solidFill>
              </a:rPr>
              <a:t>nuevos</a:t>
            </a:r>
            <a:r>
              <a:rPr lang="en-US" sz="3000" dirty="0">
                <a:solidFill>
                  <a:srgbClr val="FEFD0A"/>
                </a:solidFill>
              </a:rPr>
              <a:t> Insights para </a:t>
            </a:r>
            <a:r>
              <a:rPr lang="en-US" sz="3000" dirty="0" err="1">
                <a:solidFill>
                  <a:srgbClr val="FEFD0A"/>
                </a:solidFill>
              </a:rPr>
              <a:t>incrementar</a:t>
            </a:r>
            <a:r>
              <a:rPr lang="en-US" sz="3000" dirty="0">
                <a:solidFill>
                  <a:srgbClr val="FEFD0A"/>
                </a:solidFill>
              </a:rPr>
              <a:t> la </a:t>
            </a:r>
            <a:r>
              <a:rPr lang="en-US" sz="3000" dirty="0" err="1">
                <a:solidFill>
                  <a:srgbClr val="FEFD0A"/>
                </a:solidFill>
              </a:rPr>
              <a:t>cantidad</a:t>
            </a:r>
            <a:r>
              <a:rPr lang="en-US" sz="3000" dirty="0">
                <a:solidFill>
                  <a:srgbClr val="FEFD0A"/>
                </a:solidFill>
              </a:rPr>
              <a:t> de </a:t>
            </a:r>
            <a:r>
              <a:rPr lang="en-US" sz="3000" dirty="0" err="1">
                <a:solidFill>
                  <a:srgbClr val="FEFD0A"/>
                </a:solidFill>
              </a:rPr>
              <a:t>suscripciones</a:t>
            </a:r>
            <a:r>
              <a:rPr lang="en-US" sz="3000" dirty="0">
                <a:solidFill>
                  <a:srgbClr val="FEFD0A"/>
                </a:solidFill>
              </a:rPr>
              <a:t> al </a:t>
            </a:r>
            <a:r>
              <a:rPr lang="en-US" sz="3000" dirty="0" err="1">
                <a:solidFill>
                  <a:srgbClr val="FEFD0A"/>
                </a:solidFill>
              </a:rPr>
              <a:t>servicio</a:t>
            </a:r>
            <a:endParaRPr lang="en-US" sz="3000" dirty="0">
              <a:solidFill>
                <a:srgbClr val="FEFD0A"/>
              </a:solidFill>
            </a:endParaRPr>
          </a:p>
        </p:txBody>
      </p:sp>
      <p:sp>
        <p:nvSpPr>
          <p:cNvPr id="8" name="TextBox 7">
            <a:extLst>
              <a:ext uri="{FF2B5EF4-FFF2-40B4-BE49-F238E27FC236}">
                <a16:creationId xmlns:a16="http://schemas.microsoft.com/office/drawing/2014/main" id="{7ECB5E4B-6C73-494E-AAFD-A7E0673A54ED}"/>
              </a:ext>
            </a:extLst>
          </p:cNvPr>
          <p:cNvSpPr txBox="1"/>
          <p:nvPr/>
        </p:nvSpPr>
        <p:spPr>
          <a:xfrm>
            <a:off x="6480745" y="1902964"/>
            <a:ext cx="3917577" cy="2862322"/>
          </a:xfrm>
          <a:prstGeom prst="rect">
            <a:avLst/>
          </a:prstGeom>
          <a:noFill/>
        </p:spPr>
        <p:txBody>
          <a:bodyPr wrap="square">
            <a:spAutoFit/>
          </a:bodyPr>
          <a:lstStyle/>
          <a:p>
            <a:r>
              <a:rPr lang="en-US" sz="3000" dirty="0" err="1">
                <a:solidFill>
                  <a:srgbClr val="FEFD0A"/>
                </a:solidFill>
              </a:rPr>
              <a:t>Crear</a:t>
            </a:r>
            <a:r>
              <a:rPr lang="en-US" sz="3000" dirty="0">
                <a:solidFill>
                  <a:srgbClr val="FEFD0A"/>
                </a:solidFill>
              </a:rPr>
              <a:t> un </a:t>
            </a:r>
            <a:r>
              <a:rPr lang="en-US" sz="3000" dirty="0" err="1">
                <a:solidFill>
                  <a:srgbClr val="FEFD0A"/>
                </a:solidFill>
              </a:rPr>
              <a:t>modelo</a:t>
            </a:r>
            <a:r>
              <a:rPr lang="en-US" sz="3000" dirty="0">
                <a:solidFill>
                  <a:srgbClr val="FEFD0A"/>
                </a:solidFill>
              </a:rPr>
              <a:t> de machine learning que </a:t>
            </a:r>
            <a:r>
              <a:rPr lang="en-US" sz="3000" dirty="0" err="1">
                <a:solidFill>
                  <a:srgbClr val="FEFD0A"/>
                </a:solidFill>
              </a:rPr>
              <a:t>pueda</a:t>
            </a:r>
            <a:r>
              <a:rPr lang="en-US" sz="3000" dirty="0">
                <a:solidFill>
                  <a:srgbClr val="FEFD0A"/>
                </a:solidFill>
              </a:rPr>
              <a:t> </a:t>
            </a:r>
            <a:r>
              <a:rPr lang="en-US" sz="3000" dirty="0" err="1">
                <a:solidFill>
                  <a:srgbClr val="FEFD0A"/>
                </a:solidFill>
              </a:rPr>
              <a:t>predecir</a:t>
            </a:r>
            <a:r>
              <a:rPr lang="en-US" sz="3000" dirty="0">
                <a:solidFill>
                  <a:srgbClr val="FEFD0A"/>
                </a:solidFill>
              </a:rPr>
              <a:t> que </a:t>
            </a:r>
            <a:r>
              <a:rPr lang="en-US" sz="3000" dirty="0" err="1">
                <a:solidFill>
                  <a:srgbClr val="FEFD0A"/>
                </a:solidFill>
              </a:rPr>
              <a:t>cliente</a:t>
            </a:r>
            <a:r>
              <a:rPr lang="en-US" sz="3000" dirty="0">
                <a:solidFill>
                  <a:srgbClr val="FEFD0A"/>
                </a:solidFill>
              </a:rPr>
              <a:t> se </a:t>
            </a:r>
            <a:r>
              <a:rPr lang="en-US" sz="3000" dirty="0" err="1">
                <a:solidFill>
                  <a:srgbClr val="FEFD0A"/>
                </a:solidFill>
              </a:rPr>
              <a:t>va</a:t>
            </a:r>
            <a:r>
              <a:rPr lang="en-US" sz="3000" dirty="0">
                <a:solidFill>
                  <a:srgbClr val="FEFD0A"/>
                </a:solidFill>
              </a:rPr>
              <a:t> a</a:t>
            </a:r>
          </a:p>
          <a:p>
            <a:r>
              <a:rPr lang="en-US" sz="3000" dirty="0" err="1">
                <a:solidFill>
                  <a:srgbClr val="FEFD0A"/>
                </a:solidFill>
              </a:rPr>
              <a:t>suscribir</a:t>
            </a:r>
            <a:r>
              <a:rPr lang="en-US" sz="3000" dirty="0">
                <a:solidFill>
                  <a:srgbClr val="FEFD0A"/>
                </a:solidFill>
              </a:rPr>
              <a:t> al </a:t>
            </a:r>
          </a:p>
          <a:p>
            <a:r>
              <a:rPr lang="en-US" sz="3000" dirty="0" err="1">
                <a:solidFill>
                  <a:srgbClr val="FEFD0A"/>
                </a:solidFill>
              </a:rPr>
              <a:t>servicio</a:t>
            </a:r>
            <a:endParaRPr lang="en-AR" sz="3000" dirty="0">
              <a:solidFill>
                <a:srgbClr val="FEFD0A"/>
              </a:solidFill>
            </a:endParaRPr>
          </a:p>
        </p:txBody>
      </p:sp>
      <p:cxnSp>
        <p:nvCxnSpPr>
          <p:cNvPr id="11" name="Straight Connector 10">
            <a:extLst>
              <a:ext uri="{FF2B5EF4-FFF2-40B4-BE49-F238E27FC236}">
                <a16:creationId xmlns:a16="http://schemas.microsoft.com/office/drawing/2014/main" id="{E1AFE7A6-32E1-894F-837B-D267A9DFE830}"/>
              </a:ext>
            </a:extLst>
          </p:cNvPr>
          <p:cNvCxnSpPr/>
          <p:nvPr/>
        </p:nvCxnSpPr>
        <p:spPr>
          <a:xfrm>
            <a:off x="6060142" y="2052917"/>
            <a:ext cx="0" cy="2712369"/>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4D5EBC47-F55F-A144-A102-B6B66899734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852587650"/>
      </p:ext>
    </p:extLst>
  </p:cSld>
  <p:clrMapOvr>
    <a:masterClrMapping/>
  </p:clrMapOvr>
  <mc:AlternateContent xmlns:mc="http://schemas.openxmlformats.org/markup-compatibility/2006">
    <mc:Choice xmlns:p14="http://schemas.microsoft.com/office/powerpoint/2010/main" Requires="p14">
      <p:transition spd="slow" p14:dur="2000" advTm="19704"/>
    </mc:Choice>
    <mc:Fallback>
      <p:transition spd="slow" advTm="19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bldLst>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Procedimiento</a:t>
            </a:r>
          </a:p>
        </p:txBody>
      </p:sp>
      <p:sp>
        <p:nvSpPr>
          <p:cNvPr id="7" name="TextBox 6">
            <a:extLst>
              <a:ext uri="{FF2B5EF4-FFF2-40B4-BE49-F238E27FC236}">
                <a16:creationId xmlns:a16="http://schemas.microsoft.com/office/drawing/2014/main" id="{AE560C39-A7FF-0E48-A6ED-55D2DD392BFC}"/>
              </a:ext>
            </a:extLst>
          </p:cNvPr>
          <p:cNvSpPr txBox="1"/>
          <p:nvPr/>
        </p:nvSpPr>
        <p:spPr>
          <a:xfrm>
            <a:off x="358223" y="1717361"/>
            <a:ext cx="5353033" cy="3785652"/>
          </a:xfrm>
          <a:prstGeom prst="rect">
            <a:avLst/>
          </a:prstGeom>
          <a:noFill/>
        </p:spPr>
        <p:txBody>
          <a:bodyPr wrap="square" rtlCol="0">
            <a:spAutoFit/>
          </a:bodyPr>
          <a:lstStyle/>
          <a:p>
            <a:pPr marL="457200" indent="-457200">
              <a:buFont typeface="Arial" panose="020B0604020202020204" pitchFamily="34" charset="0"/>
              <a:buChar char="•"/>
            </a:pPr>
            <a:r>
              <a:rPr lang="en-US" sz="2000" dirty="0" err="1">
                <a:solidFill>
                  <a:srgbClr val="FEFD0A"/>
                </a:solidFill>
              </a:rPr>
              <a:t>Comprensión</a:t>
            </a:r>
            <a:r>
              <a:rPr lang="en-US" sz="2000" dirty="0">
                <a:solidFill>
                  <a:srgbClr val="FEFD0A"/>
                </a:solidFill>
              </a:rPr>
              <a:t> de la </a:t>
            </a:r>
            <a:r>
              <a:rPr lang="en-US" sz="2000" dirty="0" err="1">
                <a:solidFill>
                  <a:srgbClr val="FEFD0A"/>
                </a:solidFill>
              </a:rPr>
              <a:t>conformación</a:t>
            </a:r>
            <a:r>
              <a:rPr lang="en-US" sz="2000" dirty="0">
                <a:solidFill>
                  <a:srgbClr val="FEFD0A"/>
                </a:solidFill>
              </a:rPr>
              <a:t> del dataset y </a:t>
            </a:r>
            <a:r>
              <a:rPr lang="en-US" sz="2000" dirty="0" err="1">
                <a:solidFill>
                  <a:srgbClr val="FEFD0A"/>
                </a:solidFill>
              </a:rPr>
              <a:t>limpieza</a:t>
            </a:r>
            <a:r>
              <a:rPr lang="en-US" sz="2000" dirty="0">
                <a:solidFill>
                  <a:srgbClr val="FEFD0A"/>
                </a:solidFill>
              </a:rPr>
              <a:t> </a:t>
            </a:r>
            <a:r>
              <a:rPr lang="en-US" sz="2000" dirty="0" err="1">
                <a:solidFill>
                  <a:srgbClr val="FEFD0A"/>
                </a:solidFill>
              </a:rPr>
              <a:t>inicial</a:t>
            </a:r>
            <a:r>
              <a:rPr lang="en-US" sz="2000" dirty="0">
                <a:solidFill>
                  <a:srgbClr val="FEFD0A"/>
                </a:solidFill>
              </a:rPr>
              <a:t> de </a:t>
            </a:r>
            <a:r>
              <a:rPr lang="en-US" sz="2000" dirty="0" err="1">
                <a:solidFill>
                  <a:srgbClr val="FEFD0A"/>
                </a:solidFill>
              </a:rPr>
              <a:t>datos</a:t>
            </a:r>
            <a:r>
              <a:rPr lang="en-US" sz="2000" dirty="0">
                <a:solidFill>
                  <a:srgbClr val="FEFD0A"/>
                </a:solidFill>
              </a:rPr>
              <a:t>.</a:t>
            </a:r>
          </a:p>
          <a:p>
            <a:pPr marL="457200" indent="-457200">
              <a:buFont typeface="Arial" panose="020B0604020202020204" pitchFamily="34" charset="0"/>
              <a:buChar char="•"/>
            </a:pPr>
            <a:endParaRPr lang="en-US" sz="2000" dirty="0">
              <a:solidFill>
                <a:srgbClr val="FEFD0A"/>
              </a:solidFill>
            </a:endParaRPr>
          </a:p>
          <a:p>
            <a:pPr marL="457200" indent="-457200">
              <a:buFont typeface="Arial" panose="020B0604020202020204" pitchFamily="34" charset="0"/>
              <a:buChar char="•"/>
            </a:pPr>
            <a:r>
              <a:rPr lang="en-US" sz="2000" dirty="0" err="1">
                <a:solidFill>
                  <a:srgbClr val="FEFD0A"/>
                </a:solidFill>
              </a:rPr>
              <a:t>Definición</a:t>
            </a:r>
            <a:r>
              <a:rPr lang="en-US" sz="2000" dirty="0">
                <a:solidFill>
                  <a:srgbClr val="FEFD0A"/>
                </a:solidFill>
              </a:rPr>
              <a:t> de la variable a </a:t>
            </a:r>
            <a:r>
              <a:rPr lang="en-US" sz="2000" dirty="0" err="1">
                <a:solidFill>
                  <a:srgbClr val="FEFD0A"/>
                </a:solidFill>
              </a:rPr>
              <a:t>predecir</a:t>
            </a:r>
            <a:r>
              <a:rPr lang="en-US" sz="2000" dirty="0">
                <a:solidFill>
                  <a:srgbClr val="FEFD0A"/>
                </a:solidFill>
              </a:rPr>
              <a:t>.</a:t>
            </a:r>
          </a:p>
          <a:p>
            <a:pPr marL="457200" indent="-457200">
              <a:buFont typeface="Arial" panose="020B0604020202020204" pitchFamily="34" charset="0"/>
              <a:buChar char="•"/>
            </a:pPr>
            <a:endParaRPr lang="en-US" sz="2000" dirty="0">
              <a:solidFill>
                <a:srgbClr val="FEFD0A"/>
              </a:solidFill>
            </a:endParaRPr>
          </a:p>
          <a:p>
            <a:pPr marL="457200" indent="-457200">
              <a:buFont typeface="Arial" panose="020B0604020202020204" pitchFamily="34" charset="0"/>
              <a:buChar char="•"/>
            </a:pPr>
            <a:r>
              <a:rPr lang="en-US" sz="2000" dirty="0" err="1">
                <a:solidFill>
                  <a:srgbClr val="FEFD0A"/>
                </a:solidFill>
              </a:rPr>
              <a:t>Análisis</a:t>
            </a:r>
            <a:r>
              <a:rPr lang="en-US" sz="2000" dirty="0">
                <a:solidFill>
                  <a:srgbClr val="FEFD0A"/>
                </a:solidFill>
              </a:rPr>
              <a:t> </a:t>
            </a:r>
            <a:r>
              <a:rPr lang="en-US" sz="2000" dirty="0" err="1">
                <a:solidFill>
                  <a:srgbClr val="FEFD0A"/>
                </a:solidFill>
              </a:rPr>
              <a:t>exploratorio</a:t>
            </a:r>
            <a:endParaRPr lang="en-US" sz="2000" dirty="0">
              <a:solidFill>
                <a:srgbClr val="FEFD0A"/>
              </a:solidFill>
            </a:endParaRPr>
          </a:p>
          <a:p>
            <a:pPr marL="457200" indent="-457200">
              <a:buFont typeface="Arial" panose="020B0604020202020204" pitchFamily="34" charset="0"/>
              <a:buChar char="•"/>
            </a:pPr>
            <a:endParaRPr lang="en-US" sz="2000" dirty="0">
              <a:solidFill>
                <a:srgbClr val="FEFD0A"/>
              </a:solidFill>
            </a:endParaRPr>
          </a:p>
          <a:p>
            <a:pPr marL="914400" lvl="1" indent="-457200">
              <a:buFont typeface="Arial" panose="020B0604020202020204" pitchFamily="34" charset="0"/>
              <a:buChar char="•"/>
            </a:pPr>
            <a:r>
              <a:rPr lang="en-US" sz="2000" dirty="0" err="1">
                <a:solidFill>
                  <a:srgbClr val="FEFD0A"/>
                </a:solidFill>
              </a:rPr>
              <a:t>Análisis</a:t>
            </a:r>
            <a:r>
              <a:rPr lang="en-US" sz="2000" dirty="0">
                <a:solidFill>
                  <a:srgbClr val="FEFD0A"/>
                </a:solidFill>
              </a:rPr>
              <a:t> </a:t>
            </a:r>
            <a:r>
              <a:rPr lang="en-US" sz="2000" dirty="0" err="1">
                <a:solidFill>
                  <a:srgbClr val="FEFD0A"/>
                </a:solidFill>
              </a:rPr>
              <a:t>descriptivo</a:t>
            </a:r>
            <a:r>
              <a:rPr lang="en-US" sz="2000" dirty="0">
                <a:solidFill>
                  <a:srgbClr val="FEFD0A"/>
                </a:solidFill>
              </a:rPr>
              <a:t> de </a:t>
            </a:r>
            <a:r>
              <a:rPr lang="en-US" sz="2000" dirty="0" err="1">
                <a:solidFill>
                  <a:srgbClr val="FEFD0A"/>
                </a:solidFill>
              </a:rPr>
              <a:t>cada</a:t>
            </a:r>
            <a:r>
              <a:rPr lang="en-US" sz="2000" dirty="0">
                <a:solidFill>
                  <a:srgbClr val="FEFD0A"/>
                </a:solidFill>
              </a:rPr>
              <a:t> </a:t>
            </a:r>
            <a:r>
              <a:rPr lang="en-US" sz="2000" dirty="0" err="1">
                <a:solidFill>
                  <a:srgbClr val="FEFD0A"/>
                </a:solidFill>
              </a:rPr>
              <a:t>categoría</a:t>
            </a:r>
            <a:r>
              <a:rPr lang="en-US" sz="2000" dirty="0">
                <a:solidFill>
                  <a:srgbClr val="FEFD0A"/>
                </a:solidFill>
              </a:rPr>
              <a:t>.</a:t>
            </a:r>
          </a:p>
          <a:p>
            <a:pPr marL="914400" lvl="1" indent="-457200">
              <a:buFont typeface="Arial" panose="020B0604020202020204" pitchFamily="34" charset="0"/>
              <a:buChar char="•"/>
            </a:pPr>
            <a:r>
              <a:rPr lang="en-US" sz="2000" dirty="0" err="1">
                <a:solidFill>
                  <a:srgbClr val="FEFD0A"/>
                </a:solidFill>
              </a:rPr>
              <a:t>Correlación</a:t>
            </a:r>
            <a:r>
              <a:rPr lang="en-US" sz="2000" dirty="0">
                <a:solidFill>
                  <a:srgbClr val="FEFD0A"/>
                </a:solidFill>
              </a:rPr>
              <a:t> e </a:t>
            </a:r>
            <a:r>
              <a:rPr lang="en-US" sz="2000" dirty="0" err="1">
                <a:solidFill>
                  <a:srgbClr val="FEFD0A"/>
                </a:solidFill>
              </a:rPr>
              <a:t>impacto</a:t>
            </a:r>
            <a:r>
              <a:rPr lang="en-US" sz="2000" dirty="0">
                <a:solidFill>
                  <a:srgbClr val="FEFD0A"/>
                </a:solidFill>
              </a:rPr>
              <a:t> de las </a:t>
            </a:r>
            <a:r>
              <a:rPr lang="en-US" sz="2000" dirty="0" err="1">
                <a:solidFill>
                  <a:srgbClr val="FEFD0A"/>
                </a:solidFill>
              </a:rPr>
              <a:t>categorías</a:t>
            </a:r>
            <a:r>
              <a:rPr lang="en-US" sz="2000" dirty="0">
                <a:solidFill>
                  <a:srgbClr val="FEFD0A"/>
                </a:solidFill>
              </a:rPr>
              <a:t> </a:t>
            </a:r>
            <a:r>
              <a:rPr lang="en-US" sz="2000" dirty="0" err="1">
                <a:solidFill>
                  <a:srgbClr val="FEFD0A"/>
                </a:solidFill>
              </a:rPr>
              <a:t>sobre</a:t>
            </a:r>
            <a:r>
              <a:rPr lang="en-US" sz="2000" dirty="0">
                <a:solidFill>
                  <a:srgbClr val="FEFD0A"/>
                </a:solidFill>
              </a:rPr>
              <a:t> la variable a </a:t>
            </a:r>
            <a:r>
              <a:rPr lang="en-US" sz="2000" dirty="0" err="1">
                <a:solidFill>
                  <a:srgbClr val="FEFD0A"/>
                </a:solidFill>
              </a:rPr>
              <a:t>predecir</a:t>
            </a:r>
            <a:r>
              <a:rPr lang="en-US" sz="2000" dirty="0">
                <a:solidFill>
                  <a:srgbClr val="FEFD0A"/>
                </a:solidFill>
              </a:rPr>
              <a:t>.</a:t>
            </a:r>
          </a:p>
          <a:p>
            <a:pPr marL="914400" lvl="1" indent="-457200">
              <a:buFont typeface="Arial" panose="020B0604020202020204" pitchFamily="34" charset="0"/>
              <a:buChar char="•"/>
            </a:pPr>
            <a:r>
              <a:rPr lang="en-US" sz="2000" dirty="0" err="1">
                <a:solidFill>
                  <a:srgbClr val="FEFD0A"/>
                </a:solidFill>
              </a:rPr>
              <a:t>Visualizaciones</a:t>
            </a:r>
            <a:r>
              <a:rPr lang="en-US" sz="2000" dirty="0">
                <a:solidFill>
                  <a:srgbClr val="FEFD0A"/>
                </a:solidFill>
              </a:rPr>
              <a:t>.</a:t>
            </a:r>
          </a:p>
          <a:p>
            <a:pPr marL="914400" lvl="1" indent="-457200">
              <a:buFont typeface="Arial" panose="020B0604020202020204" pitchFamily="34" charset="0"/>
              <a:buChar char="•"/>
            </a:pPr>
            <a:endParaRPr lang="en-US" sz="2000" dirty="0">
              <a:solidFill>
                <a:srgbClr val="FEFD0A"/>
              </a:solidFill>
            </a:endParaRPr>
          </a:p>
        </p:txBody>
      </p:sp>
      <p:cxnSp>
        <p:nvCxnSpPr>
          <p:cNvPr id="11" name="Straight Connector 10">
            <a:extLst>
              <a:ext uri="{FF2B5EF4-FFF2-40B4-BE49-F238E27FC236}">
                <a16:creationId xmlns:a16="http://schemas.microsoft.com/office/drawing/2014/main" id="{E1AFE7A6-32E1-894F-837B-D267A9DFE830}"/>
              </a:ext>
            </a:extLst>
          </p:cNvPr>
          <p:cNvCxnSpPr>
            <a:cxnSpLocks/>
          </p:cNvCxnSpPr>
          <p:nvPr/>
        </p:nvCxnSpPr>
        <p:spPr>
          <a:xfrm>
            <a:off x="6060142" y="1717361"/>
            <a:ext cx="0" cy="3556603"/>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9AC1A8-2145-F04B-B377-EEA71E577D41}"/>
              </a:ext>
            </a:extLst>
          </p:cNvPr>
          <p:cNvSpPr txBox="1"/>
          <p:nvPr/>
        </p:nvSpPr>
        <p:spPr>
          <a:xfrm>
            <a:off x="6409029" y="1717361"/>
            <a:ext cx="5353033" cy="2554545"/>
          </a:xfrm>
          <a:prstGeom prst="rect">
            <a:avLst/>
          </a:prstGeom>
          <a:noFill/>
        </p:spPr>
        <p:txBody>
          <a:bodyPr wrap="square" rtlCol="0">
            <a:spAutoFit/>
          </a:bodyPr>
          <a:lstStyle/>
          <a:p>
            <a:pPr marL="457200" indent="-457200">
              <a:buFont typeface="Arial" panose="020B0604020202020204" pitchFamily="34" charset="0"/>
              <a:buChar char="•"/>
            </a:pPr>
            <a:r>
              <a:rPr lang="en-US" sz="2000" dirty="0" err="1">
                <a:solidFill>
                  <a:srgbClr val="FEFD0A"/>
                </a:solidFill>
              </a:rPr>
              <a:t>Postulado</a:t>
            </a:r>
            <a:r>
              <a:rPr lang="en-US" sz="2000" dirty="0">
                <a:solidFill>
                  <a:srgbClr val="FEFD0A"/>
                </a:solidFill>
              </a:rPr>
              <a:t> y </a:t>
            </a:r>
            <a:r>
              <a:rPr lang="en-US" sz="2000" dirty="0" err="1">
                <a:solidFill>
                  <a:srgbClr val="FEFD0A"/>
                </a:solidFill>
              </a:rPr>
              <a:t>entrenamiento</a:t>
            </a:r>
            <a:r>
              <a:rPr lang="en-US" sz="2000" dirty="0">
                <a:solidFill>
                  <a:srgbClr val="FEFD0A"/>
                </a:solidFill>
              </a:rPr>
              <a:t> de </a:t>
            </a:r>
            <a:r>
              <a:rPr lang="en-US" sz="2000" dirty="0" err="1">
                <a:solidFill>
                  <a:srgbClr val="FEFD0A"/>
                </a:solidFill>
              </a:rPr>
              <a:t>Modelos</a:t>
            </a:r>
            <a:r>
              <a:rPr lang="en-US" sz="2000" dirty="0">
                <a:solidFill>
                  <a:srgbClr val="FEFD0A"/>
                </a:solidFill>
              </a:rPr>
              <a:t> de Machine Learning. </a:t>
            </a:r>
            <a:r>
              <a:rPr lang="en-US" sz="2000" dirty="0" err="1">
                <a:solidFill>
                  <a:srgbClr val="FEFD0A"/>
                </a:solidFill>
              </a:rPr>
              <a:t>Clasificación</a:t>
            </a:r>
            <a:r>
              <a:rPr lang="en-US" sz="2000" dirty="0">
                <a:solidFill>
                  <a:srgbClr val="FEFD0A"/>
                </a:solidFill>
              </a:rPr>
              <a:t> </a:t>
            </a:r>
            <a:r>
              <a:rPr lang="en-US" sz="2000" dirty="0" err="1">
                <a:solidFill>
                  <a:srgbClr val="FEFD0A"/>
                </a:solidFill>
              </a:rPr>
              <a:t>Binaria</a:t>
            </a:r>
            <a:r>
              <a:rPr lang="en-US" sz="2000" dirty="0">
                <a:solidFill>
                  <a:srgbClr val="FEFD0A"/>
                </a:solidFill>
              </a:rPr>
              <a:t>.</a:t>
            </a:r>
          </a:p>
          <a:p>
            <a:pPr marL="457200" indent="-457200">
              <a:buFont typeface="Arial" panose="020B0604020202020204" pitchFamily="34" charset="0"/>
              <a:buChar char="•"/>
            </a:pPr>
            <a:endParaRPr lang="en-US" sz="2000" dirty="0">
              <a:solidFill>
                <a:srgbClr val="FEFD0A"/>
              </a:solidFill>
            </a:endParaRPr>
          </a:p>
          <a:p>
            <a:pPr marL="457200" indent="-457200">
              <a:buFont typeface="Arial" panose="020B0604020202020204" pitchFamily="34" charset="0"/>
              <a:buChar char="•"/>
            </a:pPr>
            <a:r>
              <a:rPr lang="en-US" sz="2000" dirty="0" err="1">
                <a:solidFill>
                  <a:srgbClr val="FEFD0A"/>
                </a:solidFill>
              </a:rPr>
              <a:t>Predicción</a:t>
            </a:r>
            <a:r>
              <a:rPr lang="en-US" sz="2000" dirty="0">
                <a:solidFill>
                  <a:srgbClr val="FEFD0A"/>
                </a:solidFill>
              </a:rPr>
              <a:t> de Y = F(x) con los </a:t>
            </a:r>
            <a:r>
              <a:rPr lang="en-US" sz="2000" dirty="0" err="1">
                <a:solidFill>
                  <a:srgbClr val="FEFD0A"/>
                </a:solidFill>
              </a:rPr>
              <a:t>modelos</a:t>
            </a:r>
            <a:r>
              <a:rPr lang="en-US" sz="2000" dirty="0">
                <a:solidFill>
                  <a:srgbClr val="FEFD0A"/>
                </a:solidFill>
              </a:rPr>
              <a:t>.</a:t>
            </a:r>
          </a:p>
          <a:p>
            <a:pPr marL="457200" indent="-457200">
              <a:buFont typeface="Arial" panose="020B0604020202020204" pitchFamily="34" charset="0"/>
              <a:buChar char="•"/>
            </a:pPr>
            <a:endParaRPr lang="en-US" sz="2000" dirty="0">
              <a:solidFill>
                <a:srgbClr val="FEFD0A"/>
              </a:solidFill>
            </a:endParaRPr>
          </a:p>
          <a:p>
            <a:pPr marL="457200" indent="-457200">
              <a:buFont typeface="Arial" panose="020B0604020202020204" pitchFamily="34" charset="0"/>
              <a:buChar char="•"/>
            </a:pPr>
            <a:r>
              <a:rPr lang="en-US" sz="2000" dirty="0">
                <a:solidFill>
                  <a:srgbClr val="FEFD0A"/>
                </a:solidFill>
              </a:rPr>
              <a:t>Benchmarking  y </a:t>
            </a:r>
            <a:r>
              <a:rPr lang="en-US" sz="2000" dirty="0" err="1">
                <a:solidFill>
                  <a:srgbClr val="FEFD0A"/>
                </a:solidFill>
              </a:rPr>
              <a:t>elección</a:t>
            </a:r>
            <a:r>
              <a:rPr lang="en-US" sz="2000" dirty="0">
                <a:solidFill>
                  <a:srgbClr val="FEFD0A"/>
                </a:solidFill>
              </a:rPr>
              <a:t> de </a:t>
            </a:r>
            <a:r>
              <a:rPr lang="en-US" sz="2000" dirty="0" err="1">
                <a:solidFill>
                  <a:srgbClr val="FEFD0A"/>
                </a:solidFill>
              </a:rPr>
              <a:t>modelos</a:t>
            </a:r>
            <a:r>
              <a:rPr lang="en-US" sz="2000" dirty="0">
                <a:solidFill>
                  <a:srgbClr val="FEFD0A"/>
                </a:solidFill>
              </a:rPr>
              <a:t>.</a:t>
            </a:r>
          </a:p>
          <a:p>
            <a:pPr marL="457200" indent="-457200">
              <a:buFont typeface="Arial" panose="020B0604020202020204" pitchFamily="34" charset="0"/>
              <a:buChar char="•"/>
            </a:pPr>
            <a:endParaRPr lang="en-US" sz="2000" dirty="0">
              <a:solidFill>
                <a:srgbClr val="FEFD0A"/>
              </a:solidFill>
            </a:endParaRPr>
          </a:p>
          <a:p>
            <a:pPr marL="457200" indent="-457200">
              <a:buFont typeface="Arial" panose="020B0604020202020204" pitchFamily="34" charset="0"/>
              <a:buChar char="•"/>
            </a:pPr>
            <a:r>
              <a:rPr lang="en-US" sz="2000" dirty="0" err="1">
                <a:solidFill>
                  <a:srgbClr val="FEFD0A"/>
                </a:solidFill>
              </a:rPr>
              <a:t>Conclusiones</a:t>
            </a:r>
            <a:r>
              <a:rPr lang="en-US" sz="2000" dirty="0">
                <a:solidFill>
                  <a:srgbClr val="FEFD0A"/>
                </a:solidFill>
              </a:rPr>
              <a:t> y </a:t>
            </a:r>
            <a:r>
              <a:rPr lang="en-US" sz="2000" dirty="0" err="1">
                <a:solidFill>
                  <a:srgbClr val="FEFD0A"/>
                </a:solidFill>
              </a:rPr>
              <a:t>recomendaciones</a:t>
            </a:r>
            <a:endParaRPr lang="en-US" sz="2000" dirty="0">
              <a:solidFill>
                <a:srgbClr val="FEFD0A"/>
              </a:solidFill>
            </a:endParaRPr>
          </a:p>
        </p:txBody>
      </p:sp>
      <p:pic>
        <p:nvPicPr>
          <p:cNvPr id="3" name="Audio 2">
            <a:hlinkClick r:id="" action="ppaction://media"/>
            <a:extLst>
              <a:ext uri="{FF2B5EF4-FFF2-40B4-BE49-F238E27FC236}">
                <a16:creationId xmlns:a16="http://schemas.microsoft.com/office/drawing/2014/main" id="{20ACC3C6-4788-E749-B740-3021A928D6B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458653848"/>
      </p:ext>
    </p:extLst>
  </p:cSld>
  <p:clrMapOvr>
    <a:masterClrMapping/>
  </p:clrMapOvr>
  <mc:AlternateContent xmlns:mc="http://schemas.openxmlformats.org/markup-compatibility/2006">
    <mc:Choice xmlns:p14="http://schemas.microsoft.com/office/powerpoint/2010/main" Requires="p14">
      <p:transition spd="slow" p14:dur="2000" advTm="77051"/>
    </mc:Choice>
    <mc:Fallback>
      <p:transition spd="slow" advTm="77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0" end="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xEl>
                                              <p:pRg st="2" end="2"/>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
                                            <p:txEl>
                                              <p:pRg st="4" end="4"/>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3"/>
                </p:tgtEl>
              </p:cMediaNode>
            </p:audio>
          </p:childTnLst>
        </p:cTn>
      </p:par>
    </p:tnLst>
    <p:bldLst>
      <p:bldP spid="9"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Sobre los Datos</a:t>
            </a:r>
          </a:p>
        </p:txBody>
      </p:sp>
      <p:pic>
        <p:nvPicPr>
          <p:cNvPr id="4" name="Picture 3">
            <a:extLst>
              <a:ext uri="{FF2B5EF4-FFF2-40B4-BE49-F238E27FC236}">
                <a16:creationId xmlns:a16="http://schemas.microsoft.com/office/drawing/2014/main" id="{ED44A0FF-017A-8542-89EA-29EF12188FA2}"/>
              </a:ext>
            </a:extLst>
          </p:cNvPr>
          <p:cNvPicPr>
            <a:picLocks noChangeAspect="1"/>
          </p:cNvPicPr>
          <p:nvPr/>
        </p:nvPicPr>
        <p:blipFill>
          <a:blip r:embed="rId7"/>
          <a:stretch>
            <a:fillRect/>
          </a:stretch>
        </p:blipFill>
        <p:spPr>
          <a:xfrm>
            <a:off x="584397" y="1191923"/>
            <a:ext cx="2624412" cy="4607979"/>
          </a:xfrm>
          <a:prstGeom prst="rect">
            <a:avLst/>
          </a:prstGeom>
        </p:spPr>
      </p:pic>
      <p:sp>
        <p:nvSpPr>
          <p:cNvPr id="12" name="TextBox 11">
            <a:extLst>
              <a:ext uri="{FF2B5EF4-FFF2-40B4-BE49-F238E27FC236}">
                <a16:creationId xmlns:a16="http://schemas.microsoft.com/office/drawing/2014/main" id="{AA55D08E-C637-2D4A-9565-2CEDE3E0577B}"/>
              </a:ext>
            </a:extLst>
          </p:cNvPr>
          <p:cNvSpPr txBox="1"/>
          <p:nvPr/>
        </p:nvSpPr>
        <p:spPr>
          <a:xfrm>
            <a:off x="6202837" y="1258721"/>
            <a:ext cx="4294093" cy="707886"/>
          </a:xfrm>
          <a:prstGeom prst="rect">
            <a:avLst/>
          </a:prstGeom>
          <a:noFill/>
        </p:spPr>
        <p:txBody>
          <a:bodyPr wrap="square" rtlCol="0">
            <a:spAutoFit/>
          </a:bodyPr>
          <a:lstStyle/>
          <a:p>
            <a:r>
              <a:rPr lang="en-US" sz="2000" dirty="0" err="1">
                <a:solidFill>
                  <a:srgbClr val="FEFD0A"/>
                </a:solidFill>
              </a:rPr>
              <a:t>Nuestro</a:t>
            </a:r>
            <a:r>
              <a:rPr lang="en-US" sz="2000" dirty="0">
                <a:solidFill>
                  <a:srgbClr val="FEFD0A"/>
                </a:solidFill>
              </a:rPr>
              <a:t> Dataset </a:t>
            </a:r>
            <a:r>
              <a:rPr lang="en-US" sz="2000" dirty="0" err="1">
                <a:solidFill>
                  <a:srgbClr val="FEFD0A"/>
                </a:solidFill>
              </a:rPr>
              <a:t>tiene</a:t>
            </a:r>
            <a:r>
              <a:rPr lang="en-US" sz="2000" dirty="0">
                <a:solidFill>
                  <a:srgbClr val="FEFD0A"/>
                </a:solidFill>
              </a:rPr>
              <a:t> un total de ~41k </a:t>
            </a:r>
            <a:r>
              <a:rPr lang="en-US" sz="2000" dirty="0" err="1">
                <a:solidFill>
                  <a:srgbClr val="FEFD0A"/>
                </a:solidFill>
              </a:rPr>
              <a:t>filas</a:t>
            </a:r>
            <a:r>
              <a:rPr lang="en-US" sz="2000" dirty="0">
                <a:solidFill>
                  <a:srgbClr val="FEFD0A"/>
                </a:solidFill>
              </a:rPr>
              <a:t>  y 21 variables.</a:t>
            </a:r>
          </a:p>
        </p:txBody>
      </p:sp>
      <p:cxnSp>
        <p:nvCxnSpPr>
          <p:cNvPr id="13" name="Straight Connector 12">
            <a:extLst>
              <a:ext uri="{FF2B5EF4-FFF2-40B4-BE49-F238E27FC236}">
                <a16:creationId xmlns:a16="http://schemas.microsoft.com/office/drawing/2014/main" id="{C20630B4-7B5A-534A-82B8-BCA9AAB3C4AD}"/>
              </a:ext>
            </a:extLst>
          </p:cNvPr>
          <p:cNvCxnSpPr>
            <a:cxnSpLocks/>
          </p:cNvCxnSpPr>
          <p:nvPr/>
        </p:nvCxnSpPr>
        <p:spPr>
          <a:xfrm>
            <a:off x="6131122" y="1316044"/>
            <a:ext cx="0" cy="707886"/>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56F579E-ED2D-504C-9762-C79980A074E8}"/>
              </a:ext>
            </a:extLst>
          </p:cNvPr>
          <p:cNvCxnSpPr>
            <a:cxnSpLocks/>
          </p:cNvCxnSpPr>
          <p:nvPr/>
        </p:nvCxnSpPr>
        <p:spPr>
          <a:xfrm flipH="1">
            <a:off x="6135602" y="2023930"/>
            <a:ext cx="3917576"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73591FE-D902-A940-A465-47E3BDF7F831}"/>
              </a:ext>
            </a:extLst>
          </p:cNvPr>
          <p:cNvSpPr txBox="1"/>
          <p:nvPr/>
        </p:nvSpPr>
        <p:spPr>
          <a:xfrm>
            <a:off x="6764428" y="2377317"/>
            <a:ext cx="4294093" cy="707886"/>
          </a:xfrm>
          <a:prstGeom prst="rect">
            <a:avLst/>
          </a:prstGeom>
          <a:noFill/>
        </p:spPr>
        <p:txBody>
          <a:bodyPr wrap="square" rtlCol="0">
            <a:spAutoFit/>
          </a:bodyPr>
          <a:lstStyle/>
          <a:p>
            <a:r>
              <a:rPr lang="en-US" sz="2000" dirty="0">
                <a:solidFill>
                  <a:srgbClr val="FEFD0A"/>
                </a:solidFill>
              </a:rPr>
              <a:t>10 variables son </a:t>
            </a:r>
            <a:r>
              <a:rPr lang="en-US" sz="2000" dirty="0" err="1">
                <a:solidFill>
                  <a:srgbClr val="FEFD0A"/>
                </a:solidFill>
              </a:rPr>
              <a:t>numéricas</a:t>
            </a:r>
            <a:r>
              <a:rPr lang="en-US" sz="2000" dirty="0">
                <a:solidFill>
                  <a:srgbClr val="FEFD0A"/>
                </a:solidFill>
              </a:rPr>
              <a:t> y 11 son</a:t>
            </a:r>
          </a:p>
          <a:p>
            <a:r>
              <a:rPr lang="en-US" sz="2000" dirty="0" err="1">
                <a:solidFill>
                  <a:srgbClr val="FEFD0A"/>
                </a:solidFill>
              </a:rPr>
              <a:t>categóricas</a:t>
            </a:r>
            <a:r>
              <a:rPr lang="en-US" sz="2000" dirty="0">
                <a:solidFill>
                  <a:srgbClr val="FEFD0A"/>
                </a:solidFill>
              </a:rPr>
              <a:t>.</a:t>
            </a:r>
          </a:p>
        </p:txBody>
      </p:sp>
      <p:cxnSp>
        <p:nvCxnSpPr>
          <p:cNvPr id="20" name="Straight Connector 19">
            <a:extLst>
              <a:ext uri="{FF2B5EF4-FFF2-40B4-BE49-F238E27FC236}">
                <a16:creationId xmlns:a16="http://schemas.microsoft.com/office/drawing/2014/main" id="{0F1EA01E-D1A4-524B-B763-2B24D844DA6E}"/>
              </a:ext>
            </a:extLst>
          </p:cNvPr>
          <p:cNvCxnSpPr>
            <a:cxnSpLocks/>
          </p:cNvCxnSpPr>
          <p:nvPr/>
        </p:nvCxnSpPr>
        <p:spPr>
          <a:xfrm>
            <a:off x="6692713" y="2434640"/>
            <a:ext cx="0" cy="707886"/>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7AB3492-614F-3646-AA1E-D02FC3B9FCAF}"/>
              </a:ext>
            </a:extLst>
          </p:cNvPr>
          <p:cNvCxnSpPr>
            <a:cxnSpLocks/>
          </p:cNvCxnSpPr>
          <p:nvPr/>
        </p:nvCxnSpPr>
        <p:spPr>
          <a:xfrm flipH="1">
            <a:off x="6697193" y="3142526"/>
            <a:ext cx="3917576"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32F0A20-172B-CD49-9BD1-48389EBA01BA}"/>
              </a:ext>
            </a:extLst>
          </p:cNvPr>
          <p:cNvGrpSpPr/>
          <p:nvPr/>
        </p:nvGrpSpPr>
        <p:grpSpPr>
          <a:xfrm>
            <a:off x="7526869" y="3554206"/>
            <a:ext cx="4365808" cy="821976"/>
            <a:chOff x="7618309" y="3752911"/>
            <a:chExt cx="4365808" cy="821976"/>
          </a:xfrm>
        </p:grpSpPr>
        <p:sp>
          <p:nvSpPr>
            <p:cNvPr id="22" name="TextBox 21">
              <a:extLst>
                <a:ext uri="{FF2B5EF4-FFF2-40B4-BE49-F238E27FC236}">
                  <a16:creationId xmlns:a16="http://schemas.microsoft.com/office/drawing/2014/main" id="{4D1F0B6D-5C7C-3D41-9031-0192628150C9}"/>
                </a:ext>
              </a:extLst>
            </p:cNvPr>
            <p:cNvSpPr txBox="1"/>
            <p:nvPr/>
          </p:nvSpPr>
          <p:spPr>
            <a:xfrm>
              <a:off x="7690024" y="3752911"/>
              <a:ext cx="4294093" cy="707886"/>
            </a:xfrm>
            <a:prstGeom prst="rect">
              <a:avLst/>
            </a:prstGeom>
            <a:noFill/>
          </p:spPr>
          <p:txBody>
            <a:bodyPr wrap="square" rtlCol="0">
              <a:spAutoFit/>
            </a:bodyPr>
            <a:lstStyle/>
            <a:p>
              <a:r>
                <a:rPr lang="en-US" sz="2000" dirty="0">
                  <a:solidFill>
                    <a:srgbClr val="FEFD0A"/>
                  </a:solidFill>
                </a:rPr>
                <a:t>Y es la variable a </a:t>
              </a:r>
              <a:r>
                <a:rPr lang="en-US" sz="2000" dirty="0" err="1">
                  <a:solidFill>
                    <a:srgbClr val="FEFD0A"/>
                  </a:solidFill>
                </a:rPr>
                <a:t>predecir</a:t>
              </a:r>
              <a:r>
                <a:rPr lang="en-US" sz="2000" dirty="0">
                  <a:solidFill>
                    <a:srgbClr val="FEFD0A"/>
                  </a:solidFill>
                </a:rPr>
                <a:t>. Indica </a:t>
              </a:r>
              <a:r>
                <a:rPr lang="en-US" sz="2000" dirty="0" err="1">
                  <a:solidFill>
                    <a:srgbClr val="FEFD0A"/>
                  </a:solidFill>
                </a:rPr>
                <a:t>si</a:t>
              </a:r>
              <a:r>
                <a:rPr lang="en-US" sz="2000" dirty="0">
                  <a:solidFill>
                    <a:srgbClr val="FEFD0A"/>
                  </a:solidFill>
                </a:rPr>
                <a:t> el </a:t>
              </a:r>
              <a:r>
                <a:rPr lang="en-US" sz="2000" dirty="0" err="1">
                  <a:solidFill>
                    <a:srgbClr val="FEFD0A"/>
                  </a:solidFill>
                </a:rPr>
                <a:t>cliente</a:t>
              </a:r>
              <a:r>
                <a:rPr lang="en-US" sz="2000" dirty="0">
                  <a:solidFill>
                    <a:srgbClr val="FEFD0A"/>
                  </a:solidFill>
                </a:rPr>
                <a:t> se </a:t>
              </a:r>
              <a:r>
                <a:rPr lang="en-US" sz="2000" dirty="0" err="1">
                  <a:solidFill>
                    <a:srgbClr val="FEFD0A"/>
                  </a:solidFill>
                </a:rPr>
                <a:t>suscribió</a:t>
              </a:r>
              <a:r>
                <a:rPr lang="en-US" sz="2000" dirty="0">
                  <a:solidFill>
                    <a:srgbClr val="FEFD0A"/>
                  </a:solidFill>
                </a:rPr>
                <a:t> o no al </a:t>
              </a:r>
              <a:r>
                <a:rPr lang="en-US" sz="2000" dirty="0" err="1">
                  <a:solidFill>
                    <a:srgbClr val="FEFD0A"/>
                  </a:solidFill>
                </a:rPr>
                <a:t>servicio</a:t>
              </a:r>
              <a:r>
                <a:rPr lang="en-US" sz="2000" dirty="0">
                  <a:solidFill>
                    <a:srgbClr val="FEFD0A"/>
                  </a:solidFill>
                </a:rPr>
                <a:t>.</a:t>
              </a:r>
            </a:p>
          </p:txBody>
        </p:sp>
        <p:cxnSp>
          <p:nvCxnSpPr>
            <p:cNvPr id="23" name="Straight Connector 22">
              <a:extLst>
                <a:ext uri="{FF2B5EF4-FFF2-40B4-BE49-F238E27FC236}">
                  <a16:creationId xmlns:a16="http://schemas.microsoft.com/office/drawing/2014/main" id="{2FEB2024-9401-9542-89FB-C13D07800681}"/>
                </a:ext>
              </a:extLst>
            </p:cNvPr>
            <p:cNvCxnSpPr>
              <a:cxnSpLocks/>
            </p:cNvCxnSpPr>
            <p:nvPr/>
          </p:nvCxnSpPr>
          <p:spPr>
            <a:xfrm>
              <a:off x="7618309" y="3822519"/>
              <a:ext cx="0" cy="752368"/>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2898913-5C1A-DB4B-8EB2-0801244AE0D4}"/>
                </a:ext>
              </a:extLst>
            </p:cNvPr>
            <p:cNvCxnSpPr>
              <a:cxnSpLocks/>
            </p:cNvCxnSpPr>
            <p:nvPr/>
          </p:nvCxnSpPr>
          <p:spPr>
            <a:xfrm flipH="1">
              <a:off x="7618309" y="4574887"/>
              <a:ext cx="3917576" cy="0"/>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121A8960-A0C8-D443-85CE-59F15DBA1C18}"/>
              </a:ext>
            </a:extLst>
          </p:cNvPr>
          <p:cNvGrpSpPr/>
          <p:nvPr/>
        </p:nvGrpSpPr>
        <p:grpSpPr>
          <a:xfrm>
            <a:off x="3255852" y="1186522"/>
            <a:ext cx="1237077" cy="4416610"/>
            <a:chOff x="3255852" y="1186522"/>
            <a:chExt cx="1237077" cy="4416610"/>
          </a:xfrm>
        </p:grpSpPr>
        <p:cxnSp>
          <p:nvCxnSpPr>
            <p:cNvPr id="27" name="Straight Arrow Connector 26">
              <a:extLst>
                <a:ext uri="{FF2B5EF4-FFF2-40B4-BE49-F238E27FC236}">
                  <a16:creationId xmlns:a16="http://schemas.microsoft.com/office/drawing/2014/main" id="{088EAAA2-BFDE-2840-9CC3-CF79965D9973}"/>
                </a:ext>
              </a:extLst>
            </p:cNvPr>
            <p:cNvCxnSpPr/>
            <p:nvPr/>
          </p:nvCxnSpPr>
          <p:spPr>
            <a:xfrm>
              <a:off x="3280527" y="131604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ABC14D-D95A-2940-B624-34C17F907A5B}"/>
                </a:ext>
              </a:extLst>
            </p:cNvPr>
            <p:cNvCxnSpPr/>
            <p:nvPr/>
          </p:nvCxnSpPr>
          <p:spPr>
            <a:xfrm>
              <a:off x="3283886" y="158400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7014CE4-40C0-E340-A3DD-43827161E71C}"/>
                </a:ext>
              </a:extLst>
            </p:cNvPr>
            <p:cNvCxnSpPr/>
            <p:nvPr/>
          </p:nvCxnSpPr>
          <p:spPr>
            <a:xfrm>
              <a:off x="3277165" y="1804417"/>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56FCDC-AA9B-D346-AD6B-91D23261B1E8}"/>
                </a:ext>
              </a:extLst>
            </p:cNvPr>
            <p:cNvCxnSpPr/>
            <p:nvPr/>
          </p:nvCxnSpPr>
          <p:spPr>
            <a:xfrm>
              <a:off x="3280526" y="2023930"/>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AA9B03C-DBBC-A147-B1A3-F7743B4A373E}"/>
                </a:ext>
              </a:extLst>
            </p:cNvPr>
            <p:cNvCxnSpPr/>
            <p:nvPr/>
          </p:nvCxnSpPr>
          <p:spPr>
            <a:xfrm>
              <a:off x="3277166" y="221528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6969F7D-F64A-0E4D-BD7C-42FD9DB40C33}"/>
                </a:ext>
              </a:extLst>
            </p:cNvPr>
            <p:cNvCxnSpPr/>
            <p:nvPr/>
          </p:nvCxnSpPr>
          <p:spPr>
            <a:xfrm>
              <a:off x="3277166" y="244085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891089-1A8F-D54E-BE51-F9B2527E4ED7}"/>
                </a:ext>
              </a:extLst>
            </p:cNvPr>
            <p:cNvSpPr txBox="1"/>
            <p:nvPr/>
          </p:nvSpPr>
          <p:spPr>
            <a:xfrm>
              <a:off x="3697373" y="1186522"/>
              <a:ext cx="656624" cy="246221"/>
            </a:xfrm>
            <a:prstGeom prst="rect">
              <a:avLst/>
            </a:prstGeom>
            <a:noFill/>
          </p:spPr>
          <p:txBody>
            <a:bodyPr wrap="square" rtlCol="0">
              <a:spAutoFit/>
            </a:bodyPr>
            <a:lstStyle/>
            <a:p>
              <a:r>
                <a:rPr lang="en-US" sz="1000" dirty="0">
                  <a:solidFill>
                    <a:srgbClr val="FEFD0A"/>
                  </a:solidFill>
                </a:rPr>
                <a:t>Numeric</a:t>
              </a:r>
            </a:p>
          </p:txBody>
        </p:sp>
        <p:sp>
          <p:nvSpPr>
            <p:cNvPr id="34" name="TextBox 33">
              <a:extLst>
                <a:ext uri="{FF2B5EF4-FFF2-40B4-BE49-F238E27FC236}">
                  <a16:creationId xmlns:a16="http://schemas.microsoft.com/office/drawing/2014/main" id="{E55015D5-E268-D944-AD6D-A93FB9C84E9C}"/>
                </a:ext>
              </a:extLst>
            </p:cNvPr>
            <p:cNvSpPr txBox="1"/>
            <p:nvPr/>
          </p:nvSpPr>
          <p:spPr>
            <a:xfrm>
              <a:off x="3697372" y="146118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5" name="TextBox 34">
              <a:extLst>
                <a:ext uri="{FF2B5EF4-FFF2-40B4-BE49-F238E27FC236}">
                  <a16:creationId xmlns:a16="http://schemas.microsoft.com/office/drawing/2014/main" id="{E4F36327-2E26-B940-8592-CD8873FFCA9F}"/>
                </a:ext>
              </a:extLst>
            </p:cNvPr>
            <p:cNvSpPr txBox="1"/>
            <p:nvPr/>
          </p:nvSpPr>
          <p:spPr>
            <a:xfrm>
              <a:off x="3697371" y="168010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6" name="TextBox 35">
              <a:extLst>
                <a:ext uri="{FF2B5EF4-FFF2-40B4-BE49-F238E27FC236}">
                  <a16:creationId xmlns:a16="http://schemas.microsoft.com/office/drawing/2014/main" id="{9AF45C00-3C6A-4345-B35C-C17FB31EB847}"/>
                </a:ext>
              </a:extLst>
            </p:cNvPr>
            <p:cNvSpPr txBox="1"/>
            <p:nvPr/>
          </p:nvSpPr>
          <p:spPr>
            <a:xfrm>
              <a:off x="3697370" y="189902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7" name="TextBox 36">
              <a:extLst>
                <a:ext uri="{FF2B5EF4-FFF2-40B4-BE49-F238E27FC236}">
                  <a16:creationId xmlns:a16="http://schemas.microsoft.com/office/drawing/2014/main" id="{3030B893-FA4C-4F4C-804A-2541184B1E70}"/>
                </a:ext>
              </a:extLst>
            </p:cNvPr>
            <p:cNvSpPr txBox="1"/>
            <p:nvPr/>
          </p:nvSpPr>
          <p:spPr>
            <a:xfrm>
              <a:off x="3697369" y="211794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8" name="TextBox 37">
              <a:extLst>
                <a:ext uri="{FF2B5EF4-FFF2-40B4-BE49-F238E27FC236}">
                  <a16:creationId xmlns:a16="http://schemas.microsoft.com/office/drawing/2014/main" id="{CBF3252D-61EE-4C45-AED3-55735263D9CF}"/>
                </a:ext>
              </a:extLst>
            </p:cNvPr>
            <p:cNvSpPr txBox="1"/>
            <p:nvPr/>
          </p:nvSpPr>
          <p:spPr>
            <a:xfrm>
              <a:off x="3697368" y="2336869"/>
              <a:ext cx="788837" cy="246221"/>
            </a:xfrm>
            <a:prstGeom prst="rect">
              <a:avLst/>
            </a:prstGeom>
            <a:noFill/>
          </p:spPr>
          <p:txBody>
            <a:bodyPr wrap="square" rtlCol="0">
              <a:spAutoFit/>
            </a:bodyPr>
            <a:lstStyle/>
            <a:p>
              <a:r>
                <a:rPr lang="en-US" sz="1000" dirty="0">
                  <a:solidFill>
                    <a:srgbClr val="FEFD0A"/>
                  </a:solidFill>
                </a:rPr>
                <a:t>Categorical</a:t>
              </a:r>
            </a:p>
          </p:txBody>
        </p:sp>
        <p:cxnSp>
          <p:nvCxnSpPr>
            <p:cNvPr id="39" name="Straight Arrow Connector 38">
              <a:extLst>
                <a:ext uri="{FF2B5EF4-FFF2-40B4-BE49-F238E27FC236}">
                  <a16:creationId xmlns:a16="http://schemas.microsoft.com/office/drawing/2014/main" id="{B9869D6E-70B2-4B46-956D-3AA0A8CD974B}"/>
                </a:ext>
              </a:extLst>
            </p:cNvPr>
            <p:cNvCxnSpPr/>
            <p:nvPr/>
          </p:nvCxnSpPr>
          <p:spPr>
            <a:xfrm>
              <a:off x="3290606" y="2639061"/>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B2ED7C-BD30-1142-9B7D-55231BC85860}"/>
                </a:ext>
              </a:extLst>
            </p:cNvPr>
            <p:cNvCxnSpPr/>
            <p:nvPr/>
          </p:nvCxnSpPr>
          <p:spPr>
            <a:xfrm>
              <a:off x="3283885" y="285947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1BBA1E-7CE0-DB49-AC09-432EE187CE37}"/>
                </a:ext>
              </a:extLst>
            </p:cNvPr>
            <p:cNvCxnSpPr/>
            <p:nvPr/>
          </p:nvCxnSpPr>
          <p:spPr>
            <a:xfrm>
              <a:off x="3287246" y="3078989"/>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E295AB-EFE0-2448-B010-3CA98D89309D}"/>
                </a:ext>
              </a:extLst>
            </p:cNvPr>
            <p:cNvCxnSpPr/>
            <p:nvPr/>
          </p:nvCxnSpPr>
          <p:spPr>
            <a:xfrm>
              <a:off x="3283886" y="3270345"/>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E4100ED-50D7-A744-94B0-351812966A2A}"/>
                </a:ext>
              </a:extLst>
            </p:cNvPr>
            <p:cNvCxnSpPr/>
            <p:nvPr/>
          </p:nvCxnSpPr>
          <p:spPr>
            <a:xfrm>
              <a:off x="3283886" y="3495913"/>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C44D36-005F-F741-BEEE-C5CE3D3C620E}"/>
                </a:ext>
              </a:extLst>
            </p:cNvPr>
            <p:cNvSpPr txBox="1"/>
            <p:nvPr/>
          </p:nvSpPr>
          <p:spPr>
            <a:xfrm>
              <a:off x="3704092" y="251624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5" name="TextBox 44">
              <a:extLst>
                <a:ext uri="{FF2B5EF4-FFF2-40B4-BE49-F238E27FC236}">
                  <a16:creationId xmlns:a16="http://schemas.microsoft.com/office/drawing/2014/main" id="{509E5E59-B697-FB43-99F2-F6865A9F8E16}"/>
                </a:ext>
              </a:extLst>
            </p:cNvPr>
            <p:cNvSpPr txBox="1"/>
            <p:nvPr/>
          </p:nvSpPr>
          <p:spPr>
            <a:xfrm>
              <a:off x="3704091" y="273516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6" name="TextBox 45">
              <a:extLst>
                <a:ext uri="{FF2B5EF4-FFF2-40B4-BE49-F238E27FC236}">
                  <a16:creationId xmlns:a16="http://schemas.microsoft.com/office/drawing/2014/main" id="{494C9D8E-847B-744B-A63F-3EDF1100544B}"/>
                </a:ext>
              </a:extLst>
            </p:cNvPr>
            <p:cNvSpPr txBox="1"/>
            <p:nvPr/>
          </p:nvSpPr>
          <p:spPr>
            <a:xfrm>
              <a:off x="3704090" y="295408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7" name="TextBox 46">
              <a:extLst>
                <a:ext uri="{FF2B5EF4-FFF2-40B4-BE49-F238E27FC236}">
                  <a16:creationId xmlns:a16="http://schemas.microsoft.com/office/drawing/2014/main" id="{DE1C35A0-5D12-4045-BC7F-E4E34EEFAF08}"/>
                </a:ext>
              </a:extLst>
            </p:cNvPr>
            <p:cNvSpPr txBox="1"/>
            <p:nvPr/>
          </p:nvSpPr>
          <p:spPr>
            <a:xfrm>
              <a:off x="3704089" y="317300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8" name="TextBox 47">
              <a:extLst>
                <a:ext uri="{FF2B5EF4-FFF2-40B4-BE49-F238E27FC236}">
                  <a16:creationId xmlns:a16="http://schemas.microsoft.com/office/drawing/2014/main" id="{451CEFE5-04B1-5945-90BA-05CB797E6FDA}"/>
                </a:ext>
              </a:extLst>
            </p:cNvPr>
            <p:cNvSpPr txBox="1"/>
            <p:nvPr/>
          </p:nvSpPr>
          <p:spPr>
            <a:xfrm>
              <a:off x="3704088" y="3391928"/>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0" name="Straight Arrow Connector 49">
              <a:extLst>
                <a:ext uri="{FF2B5EF4-FFF2-40B4-BE49-F238E27FC236}">
                  <a16:creationId xmlns:a16="http://schemas.microsoft.com/office/drawing/2014/main" id="{3E8DB9DB-8880-6047-85CD-7001207BD263}"/>
                </a:ext>
              </a:extLst>
            </p:cNvPr>
            <p:cNvCxnSpPr/>
            <p:nvPr/>
          </p:nvCxnSpPr>
          <p:spPr>
            <a:xfrm>
              <a:off x="3277166" y="3726117"/>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F9FE499-97FA-9F45-85D5-A98EDE2BBB6E}"/>
                </a:ext>
              </a:extLst>
            </p:cNvPr>
            <p:cNvSpPr txBox="1"/>
            <p:nvPr/>
          </p:nvSpPr>
          <p:spPr>
            <a:xfrm>
              <a:off x="3697368" y="3622132"/>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2" name="Straight Arrow Connector 51">
              <a:extLst>
                <a:ext uri="{FF2B5EF4-FFF2-40B4-BE49-F238E27FC236}">
                  <a16:creationId xmlns:a16="http://schemas.microsoft.com/office/drawing/2014/main" id="{EB78049F-B5FA-F141-BFC5-B9717569B620}"/>
                </a:ext>
              </a:extLst>
            </p:cNvPr>
            <p:cNvCxnSpPr/>
            <p:nvPr/>
          </p:nvCxnSpPr>
          <p:spPr>
            <a:xfrm>
              <a:off x="3277166" y="392650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47105C8-2B3A-8E48-BAD5-70235297AEBB}"/>
                </a:ext>
              </a:extLst>
            </p:cNvPr>
            <p:cNvSpPr txBox="1"/>
            <p:nvPr/>
          </p:nvSpPr>
          <p:spPr>
            <a:xfrm>
              <a:off x="3697368" y="3822519"/>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4" name="Straight Arrow Connector 53">
              <a:extLst>
                <a:ext uri="{FF2B5EF4-FFF2-40B4-BE49-F238E27FC236}">
                  <a16:creationId xmlns:a16="http://schemas.microsoft.com/office/drawing/2014/main" id="{55141E2E-2A73-1642-AC1D-9EFCF13E8F08}"/>
                </a:ext>
              </a:extLst>
            </p:cNvPr>
            <p:cNvCxnSpPr/>
            <p:nvPr/>
          </p:nvCxnSpPr>
          <p:spPr>
            <a:xfrm>
              <a:off x="3270446" y="4156708"/>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405A7F6-B4B4-6140-BFAE-0E7DF0EA631D}"/>
                </a:ext>
              </a:extLst>
            </p:cNvPr>
            <p:cNvSpPr txBox="1"/>
            <p:nvPr/>
          </p:nvSpPr>
          <p:spPr>
            <a:xfrm>
              <a:off x="3690648" y="4052723"/>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6" name="Straight Arrow Connector 55">
              <a:extLst>
                <a:ext uri="{FF2B5EF4-FFF2-40B4-BE49-F238E27FC236}">
                  <a16:creationId xmlns:a16="http://schemas.microsoft.com/office/drawing/2014/main" id="{DDF066E7-2CDC-0245-832A-DB905AE9B350}"/>
                </a:ext>
              </a:extLst>
            </p:cNvPr>
            <p:cNvCxnSpPr/>
            <p:nvPr/>
          </p:nvCxnSpPr>
          <p:spPr>
            <a:xfrm>
              <a:off x="3269292" y="4581381"/>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4ABAF2B-C19D-0E4D-944D-89841248F02A}"/>
                </a:ext>
              </a:extLst>
            </p:cNvPr>
            <p:cNvSpPr txBox="1"/>
            <p:nvPr/>
          </p:nvSpPr>
          <p:spPr>
            <a:xfrm>
              <a:off x="3689494" y="4477396"/>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8" name="Straight Arrow Connector 57">
              <a:extLst>
                <a:ext uri="{FF2B5EF4-FFF2-40B4-BE49-F238E27FC236}">
                  <a16:creationId xmlns:a16="http://schemas.microsoft.com/office/drawing/2014/main" id="{C1796C16-C1B0-5347-A730-7BEF2FC669EB}"/>
                </a:ext>
              </a:extLst>
            </p:cNvPr>
            <p:cNvCxnSpPr/>
            <p:nvPr/>
          </p:nvCxnSpPr>
          <p:spPr>
            <a:xfrm>
              <a:off x="3262572" y="4811585"/>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85E0A3E-3831-704D-B2DA-39C9F54A1409}"/>
                </a:ext>
              </a:extLst>
            </p:cNvPr>
            <p:cNvSpPr txBox="1"/>
            <p:nvPr/>
          </p:nvSpPr>
          <p:spPr>
            <a:xfrm>
              <a:off x="3682774" y="4707600"/>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0" name="Straight Arrow Connector 59">
              <a:extLst>
                <a:ext uri="{FF2B5EF4-FFF2-40B4-BE49-F238E27FC236}">
                  <a16:creationId xmlns:a16="http://schemas.microsoft.com/office/drawing/2014/main" id="{2C371B38-E72E-8C46-9DBA-6BEC9F14DF92}"/>
                </a:ext>
              </a:extLst>
            </p:cNvPr>
            <p:cNvCxnSpPr/>
            <p:nvPr/>
          </p:nvCxnSpPr>
          <p:spPr>
            <a:xfrm>
              <a:off x="3262572" y="501197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ED370F8-051C-B143-9A32-5BB822B1BD8A}"/>
                </a:ext>
              </a:extLst>
            </p:cNvPr>
            <p:cNvSpPr txBox="1"/>
            <p:nvPr/>
          </p:nvSpPr>
          <p:spPr>
            <a:xfrm>
              <a:off x="3682774" y="4907987"/>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2" name="Straight Arrow Connector 61">
              <a:extLst>
                <a:ext uri="{FF2B5EF4-FFF2-40B4-BE49-F238E27FC236}">
                  <a16:creationId xmlns:a16="http://schemas.microsoft.com/office/drawing/2014/main" id="{357A2627-7245-0341-ACF8-D25F70D41269}"/>
                </a:ext>
              </a:extLst>
            </p:cNvPr>
            <p:cNvCxnSpPr/>
            <p:nvPr/>
          </p:nvCxnSpPr>
          <p:spPr>
            <a:xfrm>
              <a:off x="3255852" y="524217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B4F9241-0219-3246-BED3-0BC719E9E162}"/>
                </a:ext>
              </a:extLst>
            </p:cNvPr>
            <p:cNvSpPr txBox="1"/>
            <p:nvPr/>
          </p:nvSpPr>
          <p:spPr>
            <a:xfrm>
              <a:off x="3676054" y="5138191"/>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4" name="Straight Arrow Connector 63">
              <a:extLst>
                <a:ext uri="{FF2B5EF4-FFF2-40B4-BE49-F238E27FC236}">
                  <a16:creationId xmlns:a16="http://schemas.microsoft.com/office/drawing/2014/main" id="{02E144F4-28D7-4643-BEC2-1B9B89F9EC37}"/>
                </a:ext>
              </a:extLst>
            </p:cNvPr>
            <p:cNvCxnSpPr/>
            <p:nvPr/>
          </p:nvCxnSpPr>
          <p:spPr>
            <a:xfrm>
              <a:off x="3255852" y="546089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ABFEB13-2890-ED41-A60A-061B2E132480}"/>
                </a:ext>
              </a:extLst>
            </p:cNvPr>
            <p:cNvSpPr txBox="1"/>
            <p:nvPr/>
          </p:nvSpPr>
          <p:spPr>
            <a:xfrm>
              <a:off x="3676054" y="5356911"/>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6" name="Straight Arrow Connector 65">
              <a:extLst>
                <a:ext uri="{FF2B5EF4-FFF2-40B4-BE49-F238E27FC236}">
                  <a16:creationId xmlns:a16="http://schemas.microsoft.com/office/drawing/2014/main" id="{F89EFD56-A23D-AE4E-AA03-6F71BD318664}"/>
                </a:ext>
              </a:extLst>
            </p:cNvPr>
            <p:cNvCxnSpPr/>
            <p:nvPr/>
          </p:nvCxnSpPr>
          <p:spPr>
            <a:xfrm>
              <a:off x="3279368" y="437618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48B49D-02B2-5848-BB45-ED990B0F91AF}"/>
                </a:ext>
              </a:extLst>
            </p:cNvPr>
            <p:cNvSpPr txBox="1"/>
            <p:nvPr/>
          </p:nvSpPr>
          <p:spPr>
            <a:xfrm>
              <a:off x="3692854" y="4253369"/>
              <a:ext cx="788837" cy="246221"/>
            </a:xfrm>
            <a:prstGeom prst="rect">
              <a:avLst/>
            </a:prstGeom>
            <a:noFill/>
          </p:spPr>
          <p:txBody>
            <a:bodyPr wrap="square" rtlCol="0">
              <a:spAutoFit/>
            </a:bodyPr>
            <a:lstStyle/>
            <a:p>
              <a:r>
                <a:rPr lang="en-US" sz="1000" dirty="0">
                  <a:solidFill>
                    <a:srgbClr val="FEFD0A"/>
                  </a:solidFill>
                </a:rPr>
                <a:t>Categorical</a:t>
              </a:r>
            </a:p>
          </p:txBody>
        </p:sp>
      </p:grpSp>
      <p:pic>
        <p:nvPicPr>
          <p:cNvPr id="11" name="Audio 10">
            <a:hlinkClick r:id="" action="ppaction://media"/>
            <a:extLst>
              <a:ext uri="{FF2B5EF4-FFF2-40B4-BE49-F238E27FC236}">
                <a16:creationId xmlns:a16="http://schemas.microsoft.com/office/drawing/2014/main" id="{DBBB5C7B-B95A-E140-9119-84FEB4F1D78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500754089"/>
      </p:ext>
    </p:extLst>
  </p:cSld>
  <p:clrMapOvr>
    <a:masterClrMapping/>
  </p:clrMapOvr>
  <mc:AlternateContent xmlns:mc="http://schemas.openxmlformats.org/markup-compatibility/2006">
    <mc:Choice xmlns:p14="http://schemas.microsoft.com/office/powerpoint/2010/main" Requires="p14">
      <p:transition spd="slow" p14:dur="2000" advTm="18462"/>
    </mc:Choice>
    <mc:Fallback>
      <p:transition spd="slow" advTm="184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11"/>
                </p:tgtEl>
              </p:cMediaNode>
            </p:audio>
          </p:childTnLst>
        </p:cTn>
      </p:par>
    </p:tnLst>
    <p:bldLst>
      <p:bldP spid="12"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Sobre los Datos</a:t>
            </a:r>
          </a:p>
        </p:txBody>
      </p:sp>
      <p:pic>
        <p:nvPicPr>
          <p:cNvPr id="4" name="Picture 3">
            <a:extLst>
              <a:ext uri="{FF2B5EF4-FFF2-40B4-BE49-F238E27FC236}">
                <a16:creationId xmlns:a16="http://schemas.microsoft.com/office/drawing/2014/main" id="{ED44A0FF-017A-8542-89EA-29EF12188FA2}"/>
              </a:ext>
            </a:extLst>
          </p:cNvPr>
          <p:cNvPicPr>
            <a:picLocks noChangeAspect="1"/>
          </p:cNvPicPr>
          <p:nvPr/>
        </p:nvPicPr>
        <p:blipFill>
          <a:blip r:embed="rId7"/>
          <a:stretch>
            <a:fillRect/>
          </a:stretch>
        </p:blipFill>
        <p:spPr>
          <a:xfrm>
            <a:off x="584397" y="1191923"/>
            <a:ext cx="2624412" cy="4607979"/>
          </a:xfrm>
          <a:prstGeom prst="rect">
            <a:avLst/>
          </a:prstGeom>
        </p:spPr>
      </p:pic>
      <p:sp>
        <p:nvSpPr>
          <p:cNvPr id="22" name="TextBox 21">
            <a:extLst>
              <a:ext uri="{FF2B5EF4-FFF2-40B4-BE49-F238E27FC236}">
                <a16:creationId xmlns:a16="http://schemas.microsoft.com/office/drawing/2014/main" id="{4D1F0B6D-5C7C-3D41-9031-0192628150C9}"/>
              </a:ext>
            </a:extLst>
          </p:cNvPr>
          <p:cNvSpPr txBox="1"/>
          <p:nvPr/>
        </p:nvSpPr>
        <p:spPr>
          <a:xfrm>
            <a:off x="4767982" y="2403566"/>
            <a:ext cx="2119681" cy="1015663"/>
          </a:xfrm>
          <a:prstGeom prst="rect">
            <a:avLst/>
          </a:prstGeom>
          <a:noFill/>
        </p:spPr>
        <p:txBody>
          <a:bodyPr wrap="square" rtlCol="0">
            <a:spAutoFit/>
          </a:bodyPr>
          <a:lstStyle/>
          <a:p>
            <a:r>
              <a:rPr lang="en-US" sz="2000" dirty="0" err="1">
                <a:solidFill>
                  <a:srgbClr val="FEFD0A"/>
                </a:solidFill>
              </a:rPr>
              <a:t>Datos</a:t>
            </a:r>
            <a:r>
              <a:rPr lang="en-US" sz="2000" dirty="0">
                <a:solidFill>
                  <a:srgbClr val="FEFD0A"/>
                </a:solidFill>
              </a:rPr>
              <a:t> del </a:t>
            </a:r>
            <a:r>
              <a:rPr lang="en-US" sz="2000" dirty="0" err="1">
                <a:solidFill>
                  <a:srgbClr val="FEFD0A"/>
                </a:solidFill>
              </a:rPr>
              <a:t>departamento</a:t>
            </a:r>
            <a:r>
              <a:rPr lang="en-US" sz="2000" dirty="0">
                <a:solidFill>
                  <a:srgbClr val="FEFD0A"/>
                </a:solidFill>
              </a:rPr>
              <a:t> de Marketing</a:t>
            </a:r>
          </a:p>
        </p:txBody>
      </p:sp>
      <p:grpSp>
        <p:nvGrpSpPr>
          <p:cNvPr id="2" name="Group 1">
            <a:extLst>
              <a:ext uri="{FF2B5EF4-FFF2-40B4-BE49-F238E27FC236}">
                <a16:creationId xmlns:a16="http://schemas.microsoft.com/office/drawing/2014/main" id="{121A8960-A0C8-D443-85CE-59F15DBA1C18}"/>
              </a:ext>
            </a:extLst>
          </p:cNvPr>
          <p:cNvGrpSpPr/>
          <p:nvPr/>
        </p:nvGrpSpPr>
        <p:grpSpPr>
          <a:xfrm>
            <a:off x="3255852" y="1186522"/>
            <a:ext cx="1237077" cy="4416610"/>
            <a:chOff x="3255852" y="1186522"/>
            <a:chExt cx="1237077" cy="4416610"/>
          </a:xfrm>
        </p:grpSpPr>
        <p:cxnSp>
          <p:nvCxnSpPr>
            <p:cNvPr id="27" name="Straight Arrow Connector 26">
              <a:extLst>
                <a:ext uri="{FF2B5EF4-FFF2-40B4-BE49-F238E27FC236}">
                  <a16:creationId xmlns:a16="http://schemas.microsoft.com/office/drawing/2014/main" id="{088EAAA2-BFDE-2840-9CC3-CF79965D9973}"/>
                </a:ext>
              </a:extLst>
            </p:cNvPr>
            <p:cNvCxnSpPr/>
            <p:nvPr/>
          </p:nvCxnSpPr>
          <p:spPr>
            <a:xfrm>
              <a:off x="3280527" y="131604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05ABC14D-D95A-2940-B624-34C17F907A5B}"/>
                </a:ext>
              </a:extLst>
            </p:cNvPr>
            <p:cNvCxnSpPr/>
            <p:nvPr/>
          </p:nvCxnSpPr>
          <p:spPr>
            <a:xfrm>
              <a:off x="3283886" y="158400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7014CE4-40C0-E340-A3DD-43827161E71C}"/>
                </a:ext>
              </a:extLst>
            </p:cNvPr>
            <p:cNvCxnSpPr/>
            <p:nvPr/>
          </p:nvCxnSpPr>
          <p:spPr>
            <a:xfrm>
              <a:off x="3277165" y="1804417"/>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D56FCDC-AA9B-D346-AD6B-91D23261B1E8}"/>
                </a:ext>
              </a:extLst>
            </p:cNvPr>
            <p:cNvCxnSpPr/>
            <p:nvPr/>
          </p:nvCxnSpPr>
          <p:spPr>
            <a:xfrm>
              <a:off x="3280526" y="2023930"/>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AA9B03C-DBBC-A147-B1A3-F7743B4A373E}"/>
                </a:ext>
              </a:extLst>
            </p:cNvPr>
            <p:cNvCxnSpPr/>
            <p:nvPr/>
          </p:nvCxnSpPr>
          <p:spPr>
            <a:xfrm>
              <a:off x="3277166" y="221528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6969F7D-F64A-0E4D-BD7C-42FD9DB40C33}"/>
                </a:ext>
              </a:extLst>
            </p:cNvPr>
            <p:cNvCxnSpPr/>
            <p:nvPr/>
          </p:nvCxnSpPr>
          <p:spPr>
            <a:xfrm>
              <a:off x="3277166" y="244085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07891089-1A8F-D54E-BE51-F9B2527E4ED7}"/>
                </a:ext>
              </a:extLst>
            </p:cNvPr>
            <p:cNvSpPr txBox="1"/>
            <p:nvPr/>
          </p:nvSpPr>
          <p:spPr>
            <a:xfrm>
              <a:off x="3697373" y="1186522"/>
              <a:ext cx="656624" cy="246221"/>
            </a:xfrm>
            <a:prstGeom prst="rect">
              <a:avLst/>
            </a:prstGeom>
            <a:noFill/>
          </p:spPr>
          <p:txBody>
            <a:bodyPr wrap="square" rtlCol="0">
              <a:spAutoFit/>
            </a:bodyPr>
            <a:lstStyle/>
            <a:p>
              <a:r>
                <a:rPr lang="en-US" sz="1000" dirty="0">
                  <a:solidFill>
                    <a:srgbClr val="FEFD0A"/>
                  </a:solidFill>
                </a:rPr>
                <a:t>Numeric</a:t>
              </a:r>
            </a:p>
          </p:txBody>
        </p:sp>
        <p:sp>
          <p:nvSpPr>
            <p:cNvPr id="34" name="TextBox 33">
              <a:extLst>
                <a:ext uri="{FF2B5EF4-FFF2-40B4-BE49-F238E27FC236}">
                  <a16:creationId xmlns:a16="http://schemas.microsoft.com/office/drawing/2014/main" id="{E55015D5-E268-D944-AD6D-A93FB9C84E9C}"/>
                </a:ext>
              </a:extLst>
            </p:cNvPr>
            <p:cNvSpPr txBox="1"/>
            <p:nvPr/>
          </p:nvSpPr>
          <p:spPr>
            <a:xfrm>
              <a:off x="3697372" y="146118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5" name="TextBox 34">
              <a:extLst>
                <a:ext uri="{FF2B5EF4-FFF2-40B4-BE49-F238E27FC236}">
                  <a16:creationId xmlns:a16="http://schemas.microsoft.com/office/drawing/2014/main" id="{E4F36327-2E26-B940-8592-CD8873FFCA9F}"/>
                </a:ext>
              </a:extLst>
            </p:cNvPr>
            <p:cNvSpPr txBox="1"/>
            <p:nvPr/>
          </p:nvSpPr>
          <p:spPr>
            <a:xfrm>
              <a:off x="3697371" y="168010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6" name="TextBox 35">
              <a:extLst>
                <a:ext uri="{FF2B5EF4-FFF2-40B4-BE49-F238E27FC236}">
                  <a16:creationId xmlns:a16="http://schemas.microsoft.com/office/drawing/2014/main" id="{9AF45C00-3C6A-4345-B35C-C17FB31EB847}"/>
                </a:ext>
              </a:extLst>
            </p:cNvPr>
            <p:cNvSpPr txBox="1"/>
            <p:nvPr/>
          </p:nvSpPr>
          <p:spPr>
            <a:xfrm>
              <a:off x="3697370" y="189902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7" name="TextBox 36">
              <a:extLst>
                <a:ext uri="{FF2B5EF4-FFF2-40B4-BE49-F238E27FC236}">
                  <a16:creationId xmlns:a16="http://schemas.microsoft.com/office/drawing/2014/main" id="{3030B893-FA4C-4F4C-804A-2541184B1E70}"/>
                </a:ext>
              </a:extLst>
            </p:cNvPr>
            <p:cNvSpPr txBox="1"/>
            <p:nvPr/>
          </p:nvSpPr>
          <p:spPr>
            <a:xfrm>
              <a:off x="3697369" y="2117949"/>
              <a:ext cx="788837" cy="246221"/>
            </a:xfrm>
            <a:prstGeom prst="rect">
              <a:avLst/>
            </a:prstGeom>
            <a:noFill/>
          </p:spPr>
          <p:txBody>
            <a:bodyPr wrap="square" rtlCol="0">
              <a:spAutoFit/>
            </a:bodyPr>
            <a:lstStyle/>
            <a:p>
              <a:r>
                <a:rPr lang="en-US" sz="1000" dirty="0">
                  <a:solidFill>
                    <a:srgbClr val="FEFD0A"/>
                  </a:solidFill>
                </a:rPr>
                <a:t>Categorical</a:t>
              </a:r>
            </a:p>
          </p:txBody>
        </p:sp>
        <p:sp>
          <p:nvSpPr>
            <p:cNvPr id="38" name="TextBox 37">
              <a:extLst>
                <a:ext uri="{FF2B5EF4-FFF2-40B4-BE49-F238E27FC236}">
                  <a16:creationId xmlns:a16="http://schemas.microsoft.com/office/drawing/2014/main" id="{CBF3252D-61EE-4C45-AED3-55735263D9CF}"/>
                </a:ext>
              </a:extLst>
            </p:cNvPr>
            <p:cNvSpPr txBox="1"/>
            <p:nvPr/>
          </p:nvSpPr>
          <p:spPr>
            <a:xfrm>
              <a:off x="3697368" y="2336869"/>
              <a:ext cx="788837" cy="246221"/>
            </a:xfrm>
            <a:prstGeom prst="rect">
              <a:avLst/>
            </a:prstGeom>
            <a:noFill/>
          </p:spPr>
          <p:txBody>
            <a:bodyPr wrap="square" rtlCol="0">
              <a:spAutoFit/>
            </a:bodyPr>
            <a:lstStyle/>
            <a:p>
              <a:r>
                <a:rPr lang="en-US" sz="1000" dirty="0">
                  <a:solidFill>
                    <a:srgbClr val="FEFD0A"/>
                  </a:solidFill>
                </a:rPr>
                <a:t>Categorical</a:t>
              </a:r>
            </a:p>
          </p:txBody>
        </p:sp>
        <p:cxnSp>
          <p:nvCxnSpPr>
            <p:cNvPr id="39" name="Straight Arrow Connector 38">
              <a:extLst>
                <a:ext uri="{FF2B5EF4-FFF2-40B4-BE49-F238E27FC236}">
                  <a16:creationId xmlns:a16="http://schemas.microsoft.com/office/drawing/2014/main" id="{B9869D6E-70B2-4B46-956D-3AA0A8CD974B}"/>
                </a:ext>
              </a:extLst>
            </p:cNvPr>
            <p:cNvCxnSpPr/>
            <p:nvPr/>
          </p:nvCxnSpPr>
          <p:spPr>
            <a:xfrm>
              <a:off x="3290606" y="2639061"/>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34B2ED7C-BD30-1142-9B7D-55231BC85860}"/>
                </a:ext>
              </a:extLst>
            </p:cNvPr>
            <p:cNvCxnSpPr/>
            <p:nvPr/>
          </p:nvCxnSpPr>
          <p:spPr>
            <a:xfrm>
              <a:off x="3283885" y="285947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41BBA1E-7CE0-DB49-AC09-432EE187CE37}"/>
                </a:ext>
              </a:extLst>
            </p:cNvPr>
            <p:cNvCxnSpPr/>
            <p:nvPr/>
          </p:nvCxnSpPr>
          <p:spPr>
            <a:xfrm>
              <a:off x="3287246" y="3078989"/>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8E295AB-EFE0-2448-B010-3CA98D89309D}"/>
                </a:ext>
              </a:extLst>
            </p:cNvPr>
            <p:cNvCxnSpPr/>
            <p:nvPr/>
          </p:nvCxnSpPr>
          <p:spPr>
            <a:xfrm>
              <a:off x="3283886" y="3270345"/>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E4100ED-50D7-A744-94B0-351812966A2A}"/>
                </a:ext>
              </a:extLst>
            </p:cNvPr>
            <p:cNvCxnSpPr/>
            <p:nvPr/>
          </p:nvCxnSpPr>
          <p:spPr>
            <a:xfrm>
              <a:off x="3283886" y="3495913"/>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C2C44D36-005F-F741-BEEE-C5CE3D3C620E}"/>
                </a:ext>
              </a:extLst>
            </p:cNvPr>
            <p:cNvSpPr txBox="1"/>
            <p:nvPr/>
          </p:nvSpPr>
          <p:spPr>
            <a:xfrm>
              <a:off x="3704092" y="251624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5" name="TextBox 44">
              <a:extLst>
                <a:ext uri="{FF2B5EF4-FFF2-40B4-BE49-F238E27FC236}">
                  <a16:creationId xmlns:a16="http://schemas.microsoft.com/office/drawing/2014/main" id="{509E5E59-B697-FB43-99F2-F6865A9F8E16}"/>
                </a:ext>
              </a:extLst>
            </p:cNvPr>
            <p:cNvSpPr txBox="1"/>
            <p:nvPr/>
          </p:nvSpPr>
          <p:spPr>
            <a:xfrm>
              <a:off x="3704091" y="273516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6" name="TextBox 45">
              <a:extLst>
                <a:ext uri="{FF2B5EF4-FFF2-40B4-BE49-F238E27FC236}">
                  <a16:creationId xmlns:a16="http://schemas.microsoft.com/office/drawing/2014/main" id="{494C9D8E-847B-744B-A63F-3EDF1100544B}"/>
                </a:ext>
              </a:extLst>
            </p:cNvPr>
            <p:cNvSpPr txBox="1"/>
            <p:nvPr/>
          </p:nvSpPr>
          <p:spPr>
            <a:xfrm>
              <a:off x="3704090" y="295408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7" name="TextBox 46">
              <a:extLst>
                <a:ext uri="{FF2B5EF4-FFF2-40B4-BE49-F238E27FC236}">
                  <a16:creationId xmlns:a16="http://schemas.microsoft.com/office/drawing/2014/main" id="{DE1C35A0-5D12-4045-BC7F-E4E34EEFAF08}"/>
                </a:ext>
              </a:extLst>
            </p:cNvPr>
            <p:cNvSpPr txBox="1"/>
            <p:nvPr/>
          </p:nvSpPr>
          <p:spPr>
            <a:xfrm>
              <a:off x="3704089" y="3173008"/>
              <a:ext cx="788837" cy="246221"/>
            </a:xfrm>
            <a:prstGeom prst="rect">
              <a:avLst/>
            </a:prstGeom>
            <a:noFill/>
          </p:spPr>
          <p:txBody>
            <a:bodyPr wrap="square" rtlCol="0">
              <a:spAutoFit/>
            </a:bodyPr>
            <a:lstStyle/>
            <a:p>
              <a:r>
                <a:rPr lang="en-US" sz="1000" dirty="0">
                  <a:solidFill>
                    <a:srgbClr val="FEFD0A"/>
                  </a:solidFill>
                </a:rPr>
                <a:t>Categorical</a:t>
              </a:r>
            </a:p>
          </p:txBody>
        </p:sp>
        <p:sp>
          <p:nvSpPr>
            <p:cNvPr id="48" name="TextBox 47">
              <a:extLst>
                <a:ext uri="{FF2B5EF4-FFF2-40B4-BE49-F238E27FC236}">
                  <a16:creationId xmlns:a16="http://schemas.microsoft.com/office/drawing/2014/main" id="{451CEFE5-04B1-5945-90BA-05CB797E6FDA}"/>
                </a:ext>
              </a:extLst>
            </p:cNvPr>
            <p:cNvSpPr txBox="1"/>
            <p:nvPr/>
          </p:nvSpPr>
          <p:spPr>
            <a:xfrm>
              <a:off x="3704088" y="3391928"/>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0" name="Straight Arrow Connector 49">
              <a:extLst>
                <a:ext uri="{FF2B5EF4-FFF2-40B4-BE49-F238E27FC236}">
                  <a16:creationId xmlns:a16="http://schemas.microsoft.com/office/drawing/2014/main" id="{3E8DB9DB-8880-6047-85CD-7001207BD263}"/>
                </a:ext>
              </a:extLst>
            </p:cNvPr>
            <p:cNvCxnSpPr/>
            <p:nvPr/>
          </p:nvCxnSpPr>
          <p:spPr>
            <a:xfrm>
              <a:off x="3277166" y="3726117"/>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EF9FE499-97FA-9F45-85D5-A98EDE2BBB6E}"/>
                </a:ext>
              </a:extLst>
            </p:cNvPr>
            <p:cNvSpPr txBox="1"/>
            <p:nvPr/>
          </p:nvSpPr>
          <p:spPr>
            <a:xfrm>
              <a:off x="3697368" y="3622132"/>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2" name="Straight Arrow Connector 51">
              <a:extLst>
                <a:ext uri="{FF2B5EF4-FFF2-40B4-BE49-F238E27FC236}">
                  <a16:creationId xmlns:a16="http://schemas.microsoft.com/office/drawing/2014/main" id="{EB78049F-B5FA-F141-BFC5-B9717569B620}"/>
                </a:ext>
              </a:extLst>
            </p:cNvPr>
            <p:cNvCxnSpPr/>
            <p:nvPr/>
          </p:nvCxnSpPr>
          <p:spPr>
            <a:xfrm>
              <a:off x="3277166" y="3926504"/>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47105C8-2B3A-8E48-BAD5-70235297AEBB}"/>
                </a:ext>
              </a:extLst>
            </p:cNvPr>
            <p:cNvSpPr txBox="1"/>
            <p:nvPr/>
          </p:nvSpPr>
          <p:spPr>
            <a:xfrm>
              <a:off x="3697368" y="3822519"/>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4" name="Straight Arrow Connector 53">
              <a:extLst>
                <a:ext uri="{FF2B5EF4-FFF2-40B4-BE49-F238E27FC236}">
                  <a16:creationId xmlns:a16="http://schemas.microsoft.com/office/drawing/2014/main" id="{55141E2E-2A73-1642-AC1D-9EFCF13E8F08}"/>
                </a:ext>
              </a:extLst>
            </p:cNvPr>
            <p:cNvCxnSpPr/>
            <p:nvPr/>
          </p:nvCxnSpPr>
          <p:spPr>
            <a:xfrm>
              <a:off x="3270446" y="4156708"/>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405A7F6-B4B4-6140-BFAE-0E7DF0EA631D}"/>
                </a:ext>
              </a:extLst>
            </p:cNvPr>
            <p:cNvSpPr txBox="1"/>
            <p:nvPr/>
          </p:nvSpPr>
          <p:spPr>
            <a:xfrm>
              <a:off x="3690648" y="4052723"/>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6" name="Straight Arrow Connector 55">
              <a:extLst>
                <a:ext uri="{FF2B5EF4-FFF2-40B4-BE49-F238E27FC236}">
                  <a16:creationId xmlns:a16="http://schemas.microsoft.com/office/drawing/2014/main" id="{DDF066E7-2CDC-0245-832A-DB905AE9B350}"/>
                </a:ext>
              </a:extLst>
            </p:cNvPr>
            <p:cNvCxnSpPr/>
            <p:nvPr/>
          </p:nvCxnSpPr>
          <p:spPr>
            <a:xfrm>
              <a:off x="3269292" y="4581381"/>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34ABAF2B-C19D-0E4D-944D-89841248F02A}"/>
                </a:ext>
              </a:extLst>
            </p:cNvPr>
            <p:cNvSpPr txBox="1"/>
            <p:nvPr/>
          </p:nvSpPr>
          <p:spPr>
            <a:xfrm>
              <a:off x="3689494" y="4477396"/>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58" name="Straight Arrow Connector 57">
              <a:extLst>
                <a:ext uri="{FF2B5EF4-FFF2-40B4-BE49-F238E27FC236}">
                  <a16:creationId xmlns:a16="http://schemas.microsoft.com/office/drawing/2014/main" id="{C1796C16-C1B0-5347-A730-7BEF2FC669EB}"/>
                </a:ext>
              </a:extLst>
            </p:cNvPr>
            <p:cNvCxnSpPr/>
            <p:nvPr/>
          </p:nvCxnSpPr>
          <p:spPr>
            <a:xfrm>
              <a:off x="3262572" y="4811585"/>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585E0A3E-3831-704D-B2DA-39C9F54A1409}"/>
                </a:ext>
              </a:extLst>
            </p:cNvPr>
            <p:cNvSpPr txBox="1"/>
            <p:nvPr/>
          </p:nvSpPr>
          <p:spPr>
            <a:xfrm>
              <a:off x="3682774" y="4707600"/>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0" name="Straight Arrow Connector 59">
              <a:extLst>
                <a:ext uri="{FF2B5EF4-FFF2-40B4-BE49-F238E27FC236}">
                  <a16:creationId xmlns:a16="http://schemas.microsoft.com/office/drawing/2014/main" id="{2C371B38-E72E-8C46-9DBA-6BEC9F14DF92}"/>
                </a:ext>
              </a:extLst>
            </p:cNvPr>
            <p:cNvCxnSpPr/>
            <p:nvPr/>
          </p:nvCxnSpPr>
          <p:spPr>
            <a:xfrm>
              <a:off x="3262572" y="501197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ED370F8-051C-B143-9A32-5BB822B1BD8A}"/>
                </a:ext>
              </a:extLst>
            </p:cNvPr>
            <p:cNvSpPr txBox="1"/>
            <p:nvPr/>
          </p:nvSpPr>
          <p:spPr>
            <a:xfrm>
              <a:off x="3682774" y="4907987"/>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2" name="Straight Arrow Connector 61">
              <a:extLst>
                <a:ext uri="{FF2B5EF4-FFF2-40B4-BE49-F238E27FC236}">
                  <a16:creationId xmlns:a16="http://schemas.microsoft.com/office/drawing/2014/main" id="{357A2627-7245-0341-ACF8-D25F70D41269}"/>
                </a:ext>
              </a:extLst>
            </p:cNvPr>
            <p:cNvCxnSpPr/>
            <p:nvPr/>
          </p:nvCxnSpPr>
          <p:spPr>
            <a:xfrm>
              <a:off x="3255852" y="524217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3B4F9241-0219-3246-BED3-0BC719E9E162}"/>
                </a:ext>
              </a:extLst>
            </p:cNvPr>
            <p:cNvSpPr txBox="1"/>
            <p:nvPr/>
          </p:nvSpPr>
          <p:spPr>
            <a:xfrm>
              <a:off x="3676054" y="5138191"/>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4" name="Straight Arrow Connector 63">
              <a:extLst>
                <a:ext uri="{FF2B5EF4-FFF2-40B4-BE49-F238E27FC236}">
                  <a16:creationId xmlns:a16="http://schemas.microsoft.com/office/drawing/2014/main" id="{02E144F4-28D7-4643-BEC2-1B9B89F9EC37}"/>
                </a:ext>
              </a:extLst>
            </p:cNvPr>
            <p:cNvCxnSpPr/>
            <p:nvPr/>
          </p:nvCxnSpPr>
          <p:spPr>
            <a:xfrm>
              <a:off x="3255852" y="5460896"/>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ABFEB13-2890-ED41-A60A-061B2E132480}"/>
                </a:ext>
              </a:extLst>
            </p:cNvPr>
            <p:cNvSpPr txBox="1"/>
            <p:nvPr/>
          </p:nvSpPr>
          <p:spPr>
            <a:xfrm>
              <a:off x="3676054" y="5356911"/>
              <a:ext cx="788837" cy="246221"/>
            </a:xfrm>
            <a:prstGeom prst="rect">
              <a:avLst/>
            </a:prstGeom>
            <a:noFill/>
          </p:spPr>
          <p:txBody>
            <a:bodyPr wrap="square" rtlCol="0">
              <a:spAutoFit/>
            </a:bodyPr>
            <a:lstStyle/>
            <a:p>
              <a:r>
                <a:rPr lang="en-US" sz="1000" dirty="0">
                  <a:solidFill>
                    <a:srgbClr val="FEFD0A"/>
                  </a:solidFill>
                </a:rPr>
                <a:t>Numeric</a:t>
              </a:r>
            </a:p>
          </p:txBody>
        </p:sp>
        <p:cxnSp>
          <p:nvCxnSpPr>
            <p:cNvPr id="66" name="Straight Arrow Connector 65">
              <a:extLst>
                <a:ext uri="{FF2B5EF4-FFF2-40B4-BE49-F238E27FC236}">
                  <a16:creationId xmlns:a16="http://schemas.microsoft.com/office/drawing/2014/main" id="{F89EFD56-A23D-AE4E-AA03-6F71BD318664}"/>
                </a:ext>
              </a:extLst>
            </p:cNvPr>
            <p:cNvCxnSpPr/>
            <p:nvPr/>
          </p:nvCxnSpPr>
          <p:spPr>
            <a:xfrm>
              <a:off x="3279368" y="4376182"/>
              <a:ext cx="420207"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A48B49D-02B2-5848-BB45-ED990B0F91AF}"/>
                </a:ext>
              </a:extLst>
            </p:cNvPr>
            <p:cNvSpPr txBox="1"/>
            <p:nvPr/>
          </p:nvSpPr>
          <p:spPr>
            <a:xfrm>
              <a:off x="3692854" y="4253369"/>
              <a:ext cx="788837" cy="246221"/>
            </a:xfrm>
            <a:prstGeom prst="rect">
              <a:avLst/>
            </a:prstGeom>
            <a:noFill/>
          </p:spPr>
          <p:txBody>
            <a:bodyPr wrap="square" rtlCol="0">
              <a:spAutoFit/>
            </a:bodyPr>
            <a:lstStyle/>
            <a:p>
              <a:r>
                <a:rPr lang="en-US" sz="1000" dirty="0">
                  <a:solidFill>
                    <a:srgbClr val="FEFD0A"/>
                  </a:solidFill>
                </a:rPr>
                <a:t>Categorical</a:t>
              </a:r>
            </a:p>
          </p:txBody>
        </p:sp>
      </p:grpSp>
      <p:sp>
        <p:nvSpPr>
          <p:cNvPr id="3" name="Right Brace 2">
            <a:extLst>
              <a:ext uri="{FF2B5EF4-FFF2-40B4-BE49-F238E27FC236}">
                <a16:creationId xmlns:a16="http://schemas.microsoft.com/office/drawing/2014/main" id="{50A69F1C-CF60-9F40-B329-1AC714641C98}"/>
              </a:ext>
            </a:extLst>
          </p:cNvPr>
          <p:cNvSpPr/>
          <p:nvPr/>
        </p:nvSpPr>
        <p:spPr>
          <a:xfrm>
            <a:off x="4464891" y="1195751"/>
            <a:ext cx="192197" cy="3325054"/>
          </a:xfrm>
          <a:prstGeom prst="rightBrace">
            <a:avLst/>
          </a:prstGeom>
          <a:ln>
            <a:solidFill>
              <a:srgbClr val="FEFD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R"/>
          </a:p>
        </p:txBody>
      </p:sp>
      <p:sp>
        <p:nvSpPr>
          <p:cNvPr id="68" name="Right Brace 67">
            <a:extLst>
              <a:ext uri="{FF2B5EF4-FFF2-40B4-BE49-F238E27FC236}">
                <a16:creationId xmlns:a16="http://schemas.microsoft.com/office/drawing/2014/main" id="{F4D70E5A-1C4A-0A40-8FD1-3F0CC5A19393}"/>
              </a:ext>
            </a:extLst>
          </p:cNvPr>
          <p:cNvSpPr/>
          <p:nvPr/>
        </p:nvSpPr>
        <p:spPr>
          <a:xfrm>
            <a:off x="4464891" y="4602769"/>
            <a:ext cx="192197" cy="902420"/>
          </a:xfrm>
          <a:prstGeom prst="rightBrace">
            <a:avLst/>
          </a:prstGeom>
          <a:ln>
            <a:solidFill>
              <a:srgbClr val="FEFD0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R"/>
          </a:p>
        </p:txBody>
      </p:sp>
      <p:cxnSp>
        <p:nvCxnSpPr>
          <p:cNvPr id="69" name="Straight Arrow Connector 68">
            <a:extLst>
              <a:ext uri="{FF2B5EF4-FFF2-40B4-BE49-F238E27FC236}">
                <a16:creationId xmlns:a16="http://schemas.microsoft.com/office/drawing/2014/main" id="{B3668529-528B-8740-8DB9-F9EFF572E93A}"/>
              </a:ext>
            </a:extLst>
          </p:cNvPr>
          <p:cNvCxnSpPr>
            <a:cxnSpLocks/>
          </p:cNvCxnSpPr>
          <p:nvPr/>
        </p:nvCxnSpPr>
        <p:spPr>
          <a:xfrm>
            <a:off x="3290606" y="5694715"/>
            <a:ext cx="1863285" cy="0"/>
          </a:xfrm>
          <a:prstGeom prst="straightConnector1">
            <a:avLst/>
          </a:prstGeom>
          <a:ln w="12700">
            <a:solidFill>
              <a:srgbClr val="1F8289"/>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03B9EA3-58AA-F14F-8860-9410C5A95E8B}"/>
              </a:ext>
            </a:extLst>
          </p:cNvPr>
          <p:cNvSpPr txBox="1"/>
          <p:nvPr/>
        </p:nvSpPr>
        <p:spPr>
          <a:xfrm>
            <a:off x="4730187" y="4699845"/>
            <a:ext cx="3243480" cy="707886"/>
          </a:xfrm>
          <a:prstGeom prst="rect">
            <a:avLst/>
          </a:prstGeom>
          <a:noFill/>
        </p:spPr>
        <p:txBody>
          <a:bodyPr wrap="square" rtlCol="0">
            <a:spAutoFit/>
          </a:bodyPr>
          <a:lstStyle/>
          <a:p>
            <a:r>
              <a:rPr lang="en-US" sz="2000" dirty="0" err="1">
                <a:solidFill>
                  <a:srgbClr val="FEFD0A"/>
                </a:solidFill>
              </a:rPr>
              <a:t>Información</a:t>
            </a:r>
            <a:r>
              <a:rPr lang="en-US" sz="2000" dirty="0">
                <a:solidFill>
                  <a:srgbClr val="FEFD0A"/>
                </a:solidFill>
              </a:rPr>
              <a:t> de </a:t>
            </a:r>
            <a:r>
              <a:rPr lang="en-US" sz="2000" dirty="0" err="1">
                <a:solidFill>
                  <a:srgbClr val="FEFD0A"/>
                </a:solidFill>
              </a:rPr>
              <a:t>indicadores</a:t>
            </a:r>
            <a:r>
              <a:rPr lang="en-US" sz="2000" dirty="0">
                <a:solidFill>
                  <a:srgbClr val="FEFD0A"/>
                </a:solidFill>
              </a:rPr>
              <a:t> Socio-</a:t>
            </a:r>
            <a:r>
              <a:rPr lang="en-US" sz="2000" dirty="0" err="1">
                <a:solidFill>
                  <a:srgbClr val="FEFD0A"/>
                </a:solidFill>
              </a:rPr>
              <a:t>Económicos</a:t>
            </a:r>
            <a:endParaRPr lang="en-US" sz="2000" dirty="0">
              <a:solidFill>
                <a:srgbClr val="FEFD0A"/>
              </a:solidFill>
            </a:endParaRPr>
          </a:p>
        </p:txBody>
      </p:sp>
      <p:cxnSp>
        <p:nvCxnSpPr>
          <p:cNvPr id="10" name="Elbow Connector 9">
            <a:extLst>
              <a:ext uri="{FF2B5EF4-FFF2-40B4-BE49-F238E27FC236}">
                <a16:creationId xmlns:a16="http://schemas.microsoft.com/office/drawing/2014/main" id="{AE8EA206-13A0-2B4F-B4B2-5155E2E48689}"/>
              </a:ext>
            </a:extLst>
          </p:cNvPr>
          <p:cNvCxnSpPr/>
          <p:nvPr/>
        </p:nvCxnSpPr>
        <p:spPr>
          <a:xfrm rot="5400000" flipH="1" flipV="1">
            <a:off x="7461652" y="4230751"/>
            <a:ext cx="2927928" cy="2927928"/>
          </a:xfrm>
          <a:prstGeom prst="bentConnector3">
            <a:avLst/>
          </a:prstGeom>
          <a:ln>
            <a:solidFill>
              <a:srgbClr val="1F8289"/>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1DC866-12BA-7D4D-B4D8-0A4ECFD8734D}"/>
              </a:ext>
            </a:extLst>
          </p:cNvPr>
          <p:cNvSpPr/>
          <p:nvPr/>
        </p:nvSpPr>
        <p:spPr>
          <a:xfrm>
            <a:off x="7180770" y="5707415"/>
            <a:ext cx="968387" cy="1163285"/>
          </a:xfrm>
          <a:prstGeom prst="rect">
            <a:avLst/>
          </a:prstGeom>
          <a:solidFill>
            <a:srgbClr val="252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71" name="TextBox 70">
            <a:extLst>
              <a:ext uri="{FF2B5EF4-FFF2-40B4-BE49-F238E27FC236}">
                <a16:creationId xmlns:a16="http://schemas.microsoft.com/office/drawing/2014/main" id="{73D5AA7E-BDDC-254D-8D19-93413F36F592}"/>
              </a:ext>
            </a:extLst>
          </p:cNvPr>
          <p:cNvSpPr txBox="1"/>
          <p:nvPr/>
        </p:nvSpPr>
        <p:spPr>
          <a:xfrm>
            <a:off x="5235688" y="5494660"/>
            <a:ext cx="2144167" cy="400110"/>
          </a:xfrm>
          <a:prstGeom prst="rect">
            <a:avLst/>
          </a:prstGeom>
          <a:noFill/>
          <a:ln>
            <a:solidFill>
              <a:srgbClr val="1F8289"/>
            </a:solidFill>
          </a:ln>
        </p:spPr>
        <p:txBody>
          <a:bodyPr wrap="square" rtlCol="0">
            <a:spAutoFit/>
          </a:bodyPr>
          <a:lstStyle/>
          <a:p>
            <a:r>
              <a:rPr lang="en-US" sz="2000" dirty="0">
                <a:solidFill>
                  <a:srgbClr val="1F8289"/>
                </a:solidFill>
              </a:rPr>
              <a:t>Variable a </a:t>
            </a:r>
            <a:r>
              <a:rPr lang="en-US" sz="2000" dirty="0" err="1">
                <a:solidFill>
                  <a:srgbClr val="1F8289"/>
                </a:solidFill>
              </a:rPr>
              <a:t>predecir</a:t>
            </a:r>
            <a:endParaRPr lang="en-US" sz="2000" dirty="0">
              <a:solidFill>
                <a:srgbClr val="1F8289"/>
              </a:solidFill>
            </a:endParaRPr>
          </a:p>
        </p:txBody>
      </p:sp>
      <p:sp>
        <p:nvSpPr>
          <p:cNvPr id="74" name="TextBox 73">
            <a:extLst>
              <a:ext uri="{FF2B5EF4-FFF2-40B4-BE49-F238E27FC236}">
                <a16:creationId xmlns:a16="http://schemas.microsoft.com/office/drawing/2014/main" id="{102EBB9E-2FF8-6B4C-83F1-D89FAC877DDC}"/>
              </a:ext>
            </a:extLst>
          </p:cNvPr>
          <p:cNvSpPr txBox="1"/>
          <p:nvPr/>
        </p:nvSpPr>
        <p:spPr>
          <a:xfrm>
            <a:off x="9226695" y="2910841"/>
            <a:ext cx="2325770" cy="1015663"/>
          </a:xfrm>
          <a:prstGeom prst="rect">
            <a:avLst/>
          </a:prstGeom>
          <a:noFill/>
          <a:ln>
            <a:solidFill>
              <a:srgbClr val="1F8289"/>
            </a:solidFill>
          </a:ln>
        </p:spPr>
        <p:txBody>
          <a:bodyPr wrap="square" rtlCol="0">
            <a:spAutoFit/>
          </a:bodyPr>
          <a:lstStyle/>
          <a:p>
            <a:pPr algn="ctr"/>
            <a:r>
              <a:rPr lang="en-US" sz="2000" dirty="0">
                <a:solidFill>
                  <a:srgbClr val="1F8289"/>
                </a:solidFill>
              </a:rPr>
              <a:t>Variable a </a:t>
            </a:r>
            <a:r>
              <a:rPr lang="en-US" sz="2000" dirty="0" err="1">
                <a:solidFill>
                  <a:srgbClr val="1F8289"/>
                </a:solidFill>
              </a:rPr>
              <a:t>predecir</a:t>
            </a:r>
            <a:endParaRPr lang="en-US" sz="2000" dirty="0">
              <a:solidFill>
                <a:srgbClr val="1F8289"/>
              </a:solidFill>
            </a:endParaRPr>
          </a:p>
          <a:p>
            <a:pPr algn="ctr"/>
            <a:endParaRPr lang="en-US" sz="2000" dirty="0">
              <a:solidFill>
                <a:srgbClr val="1F8289"/>
              </a:solidFill>
            </a:endParaRPr>
          </a:p>
          <a:p>
            <a:pPr algn="ctr"/>
            <a:r>
              <a:rPr lang="en-US" sz="2000" dirty="0">
                <a:solidFill>
                  <a:srgbClr val="1F8289"/>
                </a:solidFill>
              </a:rPr>
              <a:t>Y = </a:t>
            </a:r>
            <a:r>
              <a:rPr lang="en-US" sz="2000" dirty="0" err="1">
                <a:solidFill>
                  <a:srgbClr val="1F8289"/>
                </a:solidFill>
              </a:rPr>
              <a:t>Suscripto</a:t>
            </a:r>
            <a:r>
              <a:rPr lang="en-US" sz="2000" dirty="0">
                <a:solidFill>
                  <a:srgbClr val="1F8289"/>
                </a:solidFill>
              </a:rPr>
              <a:t>? Si/No</a:t>
            </a:r>
          </a:p>
        </p:txBody>
      </p:sp>
      <p:pic>
        <p:nvPicPr>
          <p:cNvPr id="9" name="Audio 8">
            <a:hlinkClick r:id="" action="ppaction://media"/>
            <a:extLst>
              <a:ext uri="{FF2B5EF4-FFF2-40B4-BE49-F238E27FC236}">
                <a16:creationId xmlns:a16="http://schemas.microsoft.com/office/drawing/2014/main" id="{BB6D86FB-3749-B148-BE6A-A0E2DFF13112}"/>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73898562"/>
      </p:ext>
    </p:extLst>
  </p:cSld>
  <p:clrMapOvr>
    <a:masterClrMapping/>
  </p:clrMapOvr>
  <mc:AlternateContent xmlns:mc="http://schemas.openxmlformats.org/markup-compatibility/2006">
    <mc:Choice xmlns:p14="http://schemas.microsoft.com/office/powerpoint/2010/main" Requires="p14">
      <p:transition spd="slow" p14:dur="2000" advTm="23565"/>
    </mc:Choice>
    <mc:Fallback>
      <p:transition spd="slow" advTm="23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2" nodeType="clickEffect">
                                  <p:stCondLst>
                                    <p:cond delay="0"/>
                                  </p:stCondLst>
                                  <p:childTnLst>
                                    <p:set>
                                      <p:cBhvr>
                                        <p:cTn id="30" dur="1" fill="hold">
                                          <p:stCondLst>
                                            <p:cond delay="0"/>
                                          </p:stCondLst>
                                        </p:cTn>
                                        <p:tgtEl>
                                          <p:spTgt spid="6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7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9"/>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6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1" fill="hold" display="0">
                  <p:stCondLst>
                    <p:cond delay="indefinite"/>
                  </p:stCondLst>
                  <p:endCondLst>
                    <p:cond evt="onStopAudio" delay="0">
                      <p:tgtEl>
                        <p:sldTgt/>
                      </p:tgtEl>
                    </p:cond>
                  </p:endCondLst>
                </p:cTn>
                <p:tgtEl>
                  <p:spTgt spid="9"/>
                </p:tgtEl>
              </p:cMediaNode>
            </p:audio>
          </p:childTnLst>
        </p:cTn>
      </p:par>
    </p:tnLst>
    <p:bldLst>
      <p:bldP spid="22" grpId="0"/>
      <p:bldP spid="22" grpId="1"/>
      <p:bldP spid="3" grpId="0" animBg="1"/>
      <p:bldP spid="3" grpId="1" animBg="1"/>
      <p:bldP spid="3" grpId="2" animBg="1"/>
      <p:bldP spid="68" grpId="0" animBg="1"/>
      <p:bldP spid="68" grpId="1" animBg="1"/>
      <p:bldP spid="68" grpId="2" animBg="1"/>
      <p:bldP spid="70" grpId="0"/>
      <p:bldP spid="70" grpId="1"/>
      <p:bldP spid="71" grpId="0" animBg="1"/>
      <p:bldP spid="7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4DBBC9-DCEE-354D-B907-E4B94448FF04}"/>
              </a:ext>
            </a:extLst>
          </p:cNvPr>
          <p:cNvPicPr>
            <a:picLocks noChangeAspect="1"/>
          </p:cNvPicPr>
          <p:nvPr/>
        </p:nvPicPr>
        <p:blipFill>
          <a:blip r:embed="rId5"/>
          <a:stretch>
            <a:fillRect/>
          </a:stretch>
        </p:blipFill>
        <p:spPr>
          <a:xfrm>
            <a:off x="276829" y="1666185"/>
            <a:ext cx="7687377" cy="3820216"/>
          </a:xfrm>
          <a:prstGeom prst="rect">
            <a:avLst/>
          </a:prstGeom>
          <a:ln>
            <a:noFill/>
          </a:ln>
          <a:effectLst>
            <a:outerShdw blurRad="292100" dist="139700" dir="2700000" algn="tl" rotWithShape="0">
              <a:srgbClr val="333333">
                <a:alpha val="65000"/>
              </a:srgbClr>
            </a:outerShdw>
          </a:effec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Valores Faltantes</a:t>
            </a:r>
          </a:p>
        </p:txBody>
      </p:sp>
      <p:sp>
        <p:nvSpPr>
          <p:cNvPr id="7" name="TextBox 6">
            <a:extLst>
              <a:ext uri="{FF2B5EF4-FFF2-40B4-BE49-F238E27FC236}">
                <a16:creationId xmlns:a16="http://schemas.microsoft.com/office/drawing/2014/main" id="{AE560C39-A7FF-0E48-A6ED-55D2DD392BFC}"/>
              </a:ext>
            </a:extLst>
          </p:cNvPr>
          <p:cNvSpPr txBox="1"/>
          <p:nvPr/>
        </p:nvSpPr>
        <p:spPr>
          <a:xfrm>
            <a:off x="8352927" y="1666185"/>
            <a:ext cx="3562244" cy="1015663"/>
          </a:xfrm>
          <a:prstGeom prst="rect">
            <a:avLst/>
          </a:prstGeom>
          <a:noFill/>
        </p:spPr>
        <p:txBody>
          <a:bodyPr wrap="square" rtlCol="0">
            <a:spAutoFit/>
          </a:bodyPr>
          <a:lstStyle/>
          <a:p>
            <a:r>
              <a:rPr lang="en-AR" sz="3000" dirty="0">
                <a:solidFill>
                  <a:srgbClr val="FEFD0A"/>
                </a:solidFill>
              </a:rPr>
              <a:t>Eliminación de filas con “unknowns”</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8199335" y="1666185"/>
            <a:ext cx="0" cy="3556603"/>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8352927" y="2991123"/>
            <a:ext cx="3562244" cy="707886"/>
          </a:xfrm>
          <a:prstGeom prst="rect">
            <a:avLst/>
          </a:prstGeom>
          <a:noFill/>
        </p:spPr>
        <p:txBody>
          <a:bodyPr wrap="square" rtlCol="0">
            <a:spAutoFit/>
          </a:bodyPr>
          <a:lstStyle/>
          <a:p>
            <a:r>
              <a:rPr lang="en-AR" sz="2000" dirty="0">
                <a:solidFill>
                  <a:srgbClr val="FEFD0A"/>
                </a:solidFill>
              </a:rPr>
              <a:t>~ 38300 filas restantes para el análisis.</a:t>
            </a:r>
          </a:p>
        </p:txBody>
      </p:sp>
      <p:pic>
        <p:nvPicPr>
          <p:cNvPr id="4" name="Audio 3">
            <a:hlinkClick r:id="" action="ppaction://media"/>
            <a:extLst>
              <a:ext uri="{FF2B5EF4-FFF2-40B4-BE49-F238E27FC236}">
                <a16:creationId xmlns:a16="http://schemas.microsoft.com/office/drawing/2014/main" id="{08AA45A7-1C14-1146-A7D9-BACCE272D80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57873007"/>
      </p:ext>
    </p:extLst>
  </p:cSld>
  <p:clrMapOvr>
    <a:masterClrMapping/>
  </p:clrMapOvr>
  <mc:AlternateContent xmlns:mc="http://schemas.openxmlformats.org/markup-compatibility/2006">
    <mc:Choice xmlns:p14="http://schemas.microsoft.com/office/powerpoint/2010/main" Requires="p14">
      <p:transition spd="slow" p14:dur="2000" advTm="31993"/>
    </mc:Choice>
    <mc:Fallback>
      <p:transition spd="slow" advTm="31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DDC413-9572-8945-BB41-020AC0683527}"/>
              </a:ext>
            </a:extLst>
          </p:cNvPr>
          <p:cNvPicPr>
            <a:picLocks noChangeAspect="1"/>
          </p:cNvPicPr>
          <p:nvPr/>
        </p:nvPicPr>
        <p:blipFill>
          <a:blip r:embed="rId6"/>
          <a:stretch>
            <a:fillRect/>
          </a:stretch>
        </p:blipFill>
        <p:spPr>
          <a:xfrm rot="172684">
            <a:off x="5620518" y="1170034"/>
            <a:ext cx="5273185" cy="4126840"/>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7"/>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Análisis por categorías</a:t>
            </a:r>
          </a:p>
        </p:txBody>
      </p:sp>
      <p:sp>
        <p:nvSpPr>
          <p:cNvPr id="7" name="TextBox 6">
            <a:extLst>
              <a:ext uri="{FF2B5EF4-FFF2-40B4-BE49-F238E27FC236}">
                <a16:creationId xmlns:a16="http://schemas.microsoft.com/office/drawing/2014/main" id="{AE560C39-A7FF-0E48-A6ED-55D2DD392BFC}"/>
              </a:ext>
            </a:extLst>
          </p:cNvPr>
          <p:cNvSpPr txBox="1"/>
          <p:nvPr/>
        </p:nvSpPr>
        <p:spPr>
          <a:xfrm>
            <a:off x="668612" y="1396176"/>
            <a:ext cx="3562244" cy="1323439"/>
          </a:xfrm>
          <a:prstGeom prst="rect">
            <a:avLst/>
          </a:prstGeom>
          <a:noFill/>
        </p:spPr>
        <p:txBody>
          <a:bodyPr wrap="square" rtlCol="0">
            <a:spAutoFit/>
          </a:bodyPr>
          <a:lstStyle/>
          <a:p>
            <a:r>
              <a:rPr lang="en-AR" sz="2000" dirty="0">
                <a:solidFill>
                  <a:srgbClr val="FEFD0A"/>
                </a:solidFill>
              </a:rPr>
              <a:t>Se analizaron una por una las categorías del dataset con motivo de entender mejor las características de cada columna.</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4474624" y="1396176"/>
            <a:ext cx="0" cy="415210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668612" y="2964395"/>
            <a:ext cx="3562244" cy="1323439"/>
          </a:xfrm>
          <a:prstGeom prst="rect">
            <a:avLst/>
          </a:prstGeom>
          <a:noFill/>
        </p:spPr>
        <p:txBody>
          <a:bodyPr wrap="square" rtlCol="0">
            <a:spAutoFit/>
          </a:bodyPr>
          <a:lstStyle/>
          <a:p>
            <a:r>
              <a:rPr lang="en-AR" sz="2000" dirty="0">
                <a:solidFill>
                  <a:srgbClr val="FEFD0A"/>
                </a:solidFill>
              </a:rPr>
              <a:t>Se crearon funciones para modularizar el proceso de análisis y que el código sea mas legible</a:t>
            </a:r>
          </a:p>
        </p:txBody>
      </p:sp>
      <p:sp>
        <p:nvSpPr>
          <p:cNvPr id="10" name="TextBox 9">
            <a:extLst>
              <a:ext uri="{FF2B5EF4-FFF2-40B4-BE49-F238E27FC236}">
                <a16:creationId xmlns:a16="http://schemas.microsoft.com/office/drawing/2014/main" id="{18AB9694-870A-F146-AB61-FB72D776DB2F}"/>
              </a:ext>
            </a:extLst>
          </p:cNvPr>
          <p:cNvSpPr txBox="1"/>
          <p:nvPr/>
        </p:nvSpPr>
        <p:spPr>
          <a:xfrm>
            <a:off x="668612" y="4532614"/>
            <a:ext cx="3562244" cy="1015663"/>
          </a:xfrm>
          <a:prstGeom prst="rect">
            <a:avLst/>
          </a:prstGeom>
          <a:noFill/>
        </p:spPr>
        <p:txBody>
          <a:bodyPr wrap="square" rtlCol="0">
            <a:spAutoFit/>
          </a:bodyPr>
          <a:lstStyle/>
          <a:p>
            <a:r>
              <a:rPr lang="en-AR" sz="2000" dirty="0">
                <a:solidFill>
                  <a:srgbClr val="FEFD0A"/>
                </a:solidFill>
              </a:rPr>
              <a:t>Se estudio el impacto y la correlación de cada variable con respecto a la variable output Y</a:t>
            </a:r>
          </a:p>
        </p:txBody>
      </p:sp>
      <p:pic>
        <p:nvPicPr>
          <p:cNvPr id="18" name="Audio 17">
            <a:hlinkClick r:id="" action="ppaction://media"/>
            <a:extLst>
              <a:ext uri="{FF2B5EF4-FFF2-40B4-BE49-F238E27FC236}">
                <a16:creationId xmlns:a16="http://schemas.microsoft.com/office/drawing/2014/main" id="{F25796AF-21D1-144F-A14C-187857AAB0E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53905561"/>
      </p:ext>
    </p:extLst>
  </p:cSld>
  <p:clrMapOvr>
    <a:masterClrMapping/>
  </p:clrMapOvr>
  <mc:AlternateContent xmlns:mc="http://schemas.openxmlformats.org/markup-compatibility/2006">
    <mc:Choice xmlns:p14="http://schemas.microsoft.com/office/powerpoint/2010/main" Requires="p14">
      <p:transition spd="slow" p14:dur="2000" advTm="17759"/>
    </mc:Choice>
    <mc:Fallback>
      <p:transition spd="slow" advTm="177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8"/>
                </p:tgtEl>
              </p:cMediaNode>
            </p:audio>
          </p:childTnLst>
        </p:cTn>
      </p:par>
    </p:tnLst>
    <p:bldLst>
      <p:bldP spid="7"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3DDC413-9572-8945-BB41-020AC0683527}"/>
              </a:ext>
            </a:extLst>
          </p:cNvPr>
          <p:cNvPicPr>
            <a:picLocks noChangeAspect="1"/>
          </p:cNvPicPr>
          <p:nvPr/>
        </p:nvPicPr>
        <p:blipFill>
          <a:blip r:embed="rId5"/>
          <a:stretch>
            <a:fillRect/>
          </a:stretch>
        </p:blipFill>
        <p:spPr>
          <a:xfrm rot="172684">
            <a:off x="5624879" y="1164741"/>
            <a:ext cx="5058154" cy="3958555"/>
          </a:xfrm>
          <a:prstGeom prst="rect">
            <a:avLst/>
          </a:prstGeom>
        </p:spPr>
      </p:pic>
      <p:pic>
        <p:nvPicPr>
          <p:cNvPr id="11" name="Picture 10">
            <a:extLst>
              <a:ext uri="{FF2B5EF4-FFF2-40B4-BE49-F238E27FC236}">
                <a16:creationId xmlns:a16="http://schemas.microsoft.com/office/drawing/2014/main" id="{5327199C-60B1-8444-95CC-F2533A0C0209}"/>
              </a:ext>
            </a:extLst>
          </p:cNvPr>
          <p:cNvPicPr>
            <a:picLocks noChangeAspect="1"/>
          </p:cNvPicPr>
          <p:nvPr/>
        </p:nvPicPr>
        <p:blipFill>
          <a:blip r:embed="rId6"/>
          <a:stretch>
            <a:fillRect/>
          </a:stretch>
        </p:blipFill>
        <p:spPr>
          <a:xfrm rot="21380536">
            <a:off x="5434791" y="1350528"/>
            <a:ext cx="5438328" cy="3586982"/>
          </a:xfrm>
          <a:prstGeom prst="rect">
            <a:avLst/>
          </a:prstGeom>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7"/>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Análisis por categorías</a:t>
            </a:r>
          </a:p>
        </p:txBody>
      </p:sp>
      <p:sp>
        <p:nvSpPr>
          <p:cNvPr id="7" name="TextBox 6">
            <a:extLst>
              <a:ext uri="{FF2B5EF4-FFF2-40B4-BE49-F238E27FC236}">
                <a16:creationId xmlns:a16="http://schemas.microsoft.com/office/drawing/2014/main" id="{AE560C39-A7FF-0E48-A6ED-55D2DD392BFC}"/>
              </a:ext>
            </a:extLst>
          </p:cNvPr>
          <p:cNvSpPr txBox="1"/>
          <p:nvPr/>
        </p:nvSpPr>
        <p:spPr>
          <a:xfrm>
            <a:off x="668612" y="1396176"/>
            <a:ext cx="3562244" cy="1323439"/>
          </a:xfrm>
          <a:prstGeom prst="rect">
            <a:avLst/>
          </a:prstGeom>
          <a:noFill/>
        </p:spPr>
        <p:txBody>
          <a:bodyPr wrap="square" rtlCol="0">
            <a:spAutoFit/>
          </a:bodyPr>
          <a:lstStyle/>
          <a:p>
            <a:r>
              <a:rPr lang="en-AR" sz="2000" dirty="0">
                <a:solidFill>
                  <a:srgbClr val="FEFD0A"/>
                </a:solidFill>
              </a:rPr>
              <a:t>Se analizaron una por una las categorías del dataset con motivo de entender mejor las características de cada columna.</a:t>
            </a:r>
          </a:p>
        </p:txBody>
      </p:sp>
      <p:cxnSp>
        <p:nvCxnSpPr>
          <p:cNvPr id="8" name="Straight Connector 7">
            <a:extLst>
              <a:ext uri="{FF2B5EF4-FFF2-40B4-BE49-F238E27FC236}">
                <a16:creationId xmlns:a16="http://schemas.microsoft.com/office/drawing/2014/main" id="{DE068F46-D136-EC4C-AE50-BD7CCEC9B45A}"/>
              </a:ext>
            </a:extLst>
          </p:cNvPr>
          <p:cNvCxnSpPr>
            <a:cxnSpLocks/>
          </p:cNvCxnSpPr>
          <p:nvPr/>
        </p:nvCxnSpPr>
        <p:spPr>
          <a:xfrm>
            <a:off x="4474624" y="1396176"/>
            <a:ext cx="0" cy="4152101"/>
          </a:xfrm>
          <a:prstGeom prst="line">
            <a:avLst/>
          </a:prstGeom>
          <a:ln w="12700">
            <a:solidFill>
              <a:srgbClr val="FEFD0A"/>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E982383-96D5-B243-B403-BA95B43A4BAB}"/>
              </a:ext>
            </a:extLst>
          </p:cNvPr>
          <p:cNvSpPr txBox="1"/>
          <p:nvPr/>
        </p:nvSpPr>
        <p:spPr>
          <a:xfrm>
            <a:off x="668612" y="2964395"/>
            <a:ext cx="3562244" cy="1323439"/>
          </a:xfrm>
          <a:prstGeom prst="rect">
            <a:avLst/>
          </a:prstGeom>
          <a:noFill/>
        </p:spPr>
        <p:txBody>
          <a:bodyPr wrap="square" rtlCol="0">
            <a:spAutoFit/>
          </a:bodyPr>
          <a:lstStyle/>
          <a:p>
            <a:r>
              <a:rPr lang="en-AR" sz="2000" dirty="0">
                <a:solidFill>
                  <a:srgbClr val="FEFD0A"/>
                </a:solidFill>
              </a:rPr>
              <a:t>Se crearon funciones para modularizar el proceso de análisis y que el código sea mas legible</a:t>
            </a:r>
          </a:p>
        </p:txBody>
      </p:sp>
      <p:sp>
        <p:nvSpPr>
          <p:cNvPr id="10" name="TextBox 9">
            <a:extLst>
              <a:ext uri="{FF2B5EF4-FFF2-40B4-BE49-F238E27FC236}">
                <a16:creationId xmlns:a16="http://schemas.microsoft.com/office/drawing/2014/main" id="{18AB9694-870A-F146-AB61-FB72D776DB2F}"/>
              </a:ext>
            </a:extLst>
          </p:cNvPr>
          <p:cNvSpPr txBox="1"/>
          <p:nvPr/>
        </p:nvSpPr>
        <p:spPr>
          <a:xfrm>
            <a:off x="668612" y="4532614"/>
            <a:ext cx="3562244" cy="1015663"/>
          </a:xfrm>
          <a:prstGeom prst="rect">
            <a:avLst/>
          </a:prstGeom>
          <a:noFill/>
        </p:spPr>
        <p:txBody>
          <a:bodyPr wrap="square" rtlCol="0">
            <a:spAutoFit/>
          </a:bodyPr>
          <a:lstStyle/>
          <a:p>
            <a:r>
              <a:rPr lang="en-AR" sz="2000" dirty="0">
                <a:solidFill>
                  <a:srgbClr val="FEFD0A"/>
                </a:solidFill>
              </a:rPr>
              <a:t>Se estudio el impacto y la correlación de cada variable con respecto a la variable output Y</a:t>
            </a:r>
          </a:p>
        </p:txBody>
      </p:sp>
      <p:pic>
        <p:nvPicPr>
          <p:cNvPr id="2" name="Audio 1">
            <a:hlinkClick r:id="" action="ppaction://media"/>
            <a:extLst>
              <a:ext uri="{FF2B5EF4-FFF2-40B4-BE49-F238E27FC236}">
                <a16:creationId xmlns:a16="http://schemas.microsoft.com/office/drawing/2014/main" id="{4331E55E-ECDF-6E46-9C9D-474AC5249B3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942237853"/>
      </p:ext>
    </p:extLst>
  </p:cSld>
  <p:clrMapOvr>
    <a:masterClrMapping/>
  </p:clrMapOvr>
  <mc:AlternateContent xmlns:mc="http://schemas.openxmlformats.org/markup-compatibility/2006">
    <mc:Choice xmlns:p14="http://schemas.microsoft.com/office/powerpoint/2010/main" Requires="p14">
      <p:transition spd="slow" p14:dur="2000" advTm="1209"/>
    </mc:Choice>
    <mc:Fallback>
      <p:transition spd="slow" advTm="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9|3.5"/>
</p:tagLst>
</file>

<file path=ppt/tags/tag10.xml><?xml version="1.0" encoding="utf-8"?>
<p:tagLst xmlns:a="http://schemas.openxmlformats.org/drawingml/2006/main" xmlns:r="http://schemas.openxmlformats.org/officeDocument/2006/relationships" xmlns:p="http://schemas.openxmlformats.org/presentationml/2006/main">
  <p:tag name="TIMING" val="|5|8|8|13.2"/>
</p:tagLst>
</file>

<file path=ppt/tags/tag2.xml><?xml version="1.0" encoding="utf-8"?>
<p:tagLst xmlns:a="http://schemas.openxmlformats.org/drawingml/2006/main" xmlns:r="http://schemas.openxmlformats.org/officeDocument/2006/relationships" xmlns:p="http://schemas.openxmlformats.org/presentationml/2006/main">
  <p:tag name="TIMING" val="|1.6|1.2|8"/>
</p:tagLst>
</file>

<file path=ppt/tags/tag3.xml><?xml version="1.0" encoding="utf-8"?>
<p:tagLst xmlns:a="http://schemas.openxmlformats.org/drawingml/2006/main" xmlns:r="http://schemas.openxmlformats.org/officeDocument/2006/relationships" xmlns:p="http://schemas.openxmlformats.org/presentationml/2006/main">
  <p:tag name="TIMING" val="|6.7|5.3|5.2|4.7|8.2|7.1|1.1|7.2|4.7|5.8"/>
</p:tagLst>
</file>

<file path=ppt/tags/tag4.xml><?xml version="1.0" encoding="utf-8"?>
<p:tagLst xmlns:a="http://schemas.openxmlformats.org/drawingml/2006/main" xmlns:r="http://schemas.openxmlformats.org/officeDocument/2006/relationships" xmlns:p="http://schemas.openxmlformats.org/presentationml/2006/main">
  <p:tag name="TIMING" val="|2.5|4.5|4.1|0.5"/>
</p:tagLst>
</file>

<file path=ppt/tags/tag5.xml><?xml version="1.0" encoding="utf-8"?>
<p:tagLst xmlns:a="http://schemas.openxmlformats.org/drawingml/2006/main" xmlns:r="http://schemas.openxmlformats.org/officeDocument/2006/relationships" xmlns:p="http://schemas.openxmlformats.org/presentationml/2006/main">
  <p:tag name="TIMING" val="|4.2|4.3|0.7|0.5|1.7|0.8|1.1|3.1"/>
</p:tagLst>
</file>

<file path=ppt/tags/tag6.xml><?xml version="1.0" encoding="utf-8"?>
<p:tagLst xmlns:a="http://schemas.openxmlformats.org/drawingml/2006/main" xmlns:r="http://schemas.openxmlformats.org/officeDocument/2006/relationships" xmlns:p="http://schemas.openxmlformats.org/presentationml/2006/main">
  <p:tag name="TIMING" val="|0.8|0.4|1|1.5|3.9"/>
</p:tagLst>
</file>

<file path=ppt/tags/tag7.xml><?xml version="1.0" encoding="utf-8"?>
<p:tagLst xmlns:a="http://schemas.openxmlformats.org/drawingml/2006/main" xmlns:r="http://schemas.openxmlformats.org/officeDocument/2006/relationships" xmlns:p="http://schemas.openxmlformats.org/presentationml/2006/main">
  <p:tag name="TIMING" val="|3.2|6.5|6.5"/>
</p:tagLst>
</file>

<file path=ppt/tags/tag8.xml><?xml version="1.0" encoding="utf-8"?>
<p:tagLst xmlns:a="http://schemas.openxmlformats.org/drawingml/2006/main" xmlns:r="http://schemas.openxmlformats.org/officeDocument/2006/relationships" xmlns:p="http://schemas.openxmlformats.org/presentationml/2006/main">
  <p:tag name="TIMING" val="|4.9|1.7|1.7|3.8|2.5"/>
</p:tagLst>
</file>

<file path=ppt/tags/tag9.xml><?xml version="1.0" encoding="utf-8"?>
<p:tagLst xmlns:a="http://schemas.openxmlformats.org/drawingml/2006/main" xmlns:r="http://schemas.openxmlformats.org/officeDocument/2006/relationships" xmlns:p="http://schemas.openxmlformats.org/presentationml/2006/main">
  <p:tag name="TIMING" val="|1.9|3.4|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2133</Words>
  <Application>Microsoft Macintosh PowerPoint</Application>
  <PresentationFormat>Widescreen</PresentationFormat>
  <Paragraphs>210</Paragraphs>
  <Slides>25</Slides>
  <Notes>25</Notes>
  <HiddenSlides>0</HiddenSlides>
  <MMClips>25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Argento</dc:creator>
  <cp:lastModifiedBy>Lucas Argento</cp:lastModifiedBy>
  <cp:revision>6</cp:revision>
  <dcterms:created xsi:type="dcterms:W3CDTF">2022-01-26T00:37:21Z</dcterms:created>
  <dcterms:modified xsi:type="dcterms:W3CDTF">2022-01-26T07:22:31Z</dcterms:modified>
</cp:coreProperties>
</file>